
<file path=[Content_Types].xml><?xml version="1.0" encoding="utf-8"?>
<Types xmlns="http://schemas.openxmlformats.org/package/2006/content-types">
  <Default Extension="xml" ContentType="application/xml"/>
  <Default Extension="mpg" ContentType="video/unknown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embeddings/Microsoft_Equation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71" r:id="rId3"/>
    <p:sldId id="272" r:id="rId4"/>
    <p:sldId id="274" r:id="rId5"/>
    <p:sldId id="276" r:id="rId6"/>
    <p:sldId id="277" r:id="rId7"/>
    <p:sldId id="304" r:id="rId8"/>
    <p:sldId id="285" r:id="rId9"/>
    <p:sldId id="298" r:id="rId10"/>
    <p:sldId id="299" r:id="rId11"/>
    <p:sldId id="300" r:id="rId12"/>
    <p:sldId id="301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273" r:id="rId22"/>
    <p:sldId id="289" r:id="rId23"/>
    <p:sldId id="290" r:id="rId24"/>
    <p:sldId id="302" r:id="rId25"/>
    <p:sldId id="303" r:id="rId26"/>
    <p:sldId id="281" r:id="rId27"/>
    <p:sldId id="295" r:id="rId28"/>
    <p:sldId id="282" r:id="rId29"/>
    <p:sldId id="287" r:id="rId30"/>
    <p:sldId id="288" r:id="rId31"/>
    <p:sldId id="283" r:id="rId32"/>
    <p:sldId id="296" r:id="rId33"/>
    <p:sldId id="314" r:id="rId34"/>
    <p:sldId id="297" r:id="rId35"/>
    <p:sldId id="313" r:id="rId36"/>
  </p:sldIdLst>
  <p:sldSz cx="9144000" cy="6858000" type="screen4x3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8292" autoAdjust="0"/>
  </p:normalViewPr>
  <p:slideViewPr>
    <p:cSldViewPr snapToGrid="0" snapToObjects="1">
      <p:cViewPr varScale="1">
        <p:scale>
          <a:sx n="88" d="100"/>
          <a:sy n="88" d="100"/>
        </p:scale>
        <p:origin x="-15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30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298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8510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852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8510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852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5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5/10/12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101A1D1-C1A1-4171-9151-B16191E19121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74" r:id="rId13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1">
              <a:buFont typeface="Arial"/>
              <a:buChar char="–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2"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3">
              <a:buFont typeface="Arial"/>
              <a:buChar char="–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5/10/12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01E1C1A1-7111-4101-A181-01A131C101F1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7.emf"/><Relationship Id="rId3" Type="http://schemas.openxmlformats.org/officeDocument/2006/relationships/image" Target="../media/image2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5" Type="http://schemas.openxmlformats.org/officeDocument/2006/relationships/image" Target="../media/image35.png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32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image" Target="../media/image37.png"/><Relationship Id="rId1" Type="http://schemas.microsoft.com/office/2007/relationships/media" Target="../media/media1.mpg"/><Relationship Id="rId2" Type="http://schemas.openxmlformats.org/officeDocument/2006/relationships/video" Target="../media/media1.m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2130425"/>
            <a:ext cx="8321040" cy="147002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  <a:t>Travelling Salesman Problem: </a:t>
            </a:r>
            <a: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  <a:t/>
            </a:r>
            <a:br>
              <a:rPr lang="en-US" sz="2800" b="1" dirty="0" smtClean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Convergence </a:t>
            </a: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</a:rPr>
              <a:t>Properties of Optimization Algorithms</a:t>
            </a: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371600" y="4191000"/>
            <a:ext cx="6400800" cy="2286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200" dirty="0" smtClean="0"/>
              <a:t>Group </a:t>
            </a:r>
            <a:r>
              <a:rPr lang="en-US" sz="3200" dirty="0" smtClean="0"/>
              <a:t>2</a:t>
            </a:r>
          </a:p>
          <a:p>
            <a:endParaRPr lang="en-US" sz="1600" dirty="0" smtClean="0"/>
          </a:p>
          <a:p>
            <a:r>
              <a:rPr lang="en-US" dirty="0" smtClean="0"/>
              <a:t>Zachary Estrada</a:t>
            </a:r>
          </a:p>
          <a:p>
            <a:r>
              <a:rPr lang="en-US" dirty="0" smtClean="0"/>
              <a:t>Chandini Jain</a:t>
            </a:r>
          </a:p>
          <a:p>
            <a:r>
              <a:rPr lang="en-US" dirty="0" smtClean="0"/>
              <a:t>Jonathan Lai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3886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543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47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Simulated Annealing Moves </a:t>
            </a:r>
            <a:endParaRPr/>
          </a:p>
        </p:txBody>
      </p:sp>
      <p:sp>
        <p:nvSpPr>
          <p:cNvPr id="48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49" name="CustomShape 4"/>
          <p:cNvSpPr/>
          <p:nvPr/>
        </p:nvSpPr>
        <p:spPr>
          <a:xfrm>
            <a:off x="488160" y="6328440"/>
            <a:ext cx="7741080" cy="3463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/>
              <a:t>http://mathbits.com/mathbits/studentresources/graphpaper/graphpaper.htm</a:t>
            </a:r>
            <a:endParaRPr/>
          </a:p>
        </p:txBody>
      </p:sp>
      <p:pic>
        <p:nvPicPr>
          <p:cNvPr id="50" name="Picture 49"/>
          <p:cNvPicPr/>
          <p:nvPr/>
        </p:nvPicPr>
        <p:blipFill>
          <a:blip r:embed="rId2"/>
          <a:stretch>
            <a:fillRect/>
          </a:stretch>
        </p:blipFill>
        <p:spPr>
          <a:xfrm>
            <a:off x="1425240" y="1371600"/>
            <a:ext cx="6163920" cy="4297320"/>
          </a:xfrm>
          <a:prstGeom prst="rect">
            <a:avLst/>
          </a:prstGeom>
        </p:spPr>
      </p:pic>
      <p:sp>
        <p:nvSpPr>
          <p:cNvPr id="51" name="Line 5"/>
          <p:cNvSpPr/>
          <p:nvPr/>
        </p:nvSpPr>
        <p:spPr>
          <a:xfrm flipV="1">
            <a:off x="2705400" y="1737360"/>
            <a:ext cx="0" cy="2377440"/>
          </a:xfrm>
          <a:prstGeom prst="line">
            <a:avLst/>
          </a:prstGeom>
          <a:ln w="54720">
            <a:solidFill>
              <a:srgbClr val="008000"/>
            </a:solidFill>
            <a:round/>
          </a:ln>
        </p:spPr>
      </p:sp>
      <p:sp>
        <p:nvSpPr>
          <p:cNvPr id="52" name="Line 6"/>
          <p:cNvSpPr/>
          <p:nvPr/>
        </p:nvSpPr>
        <p:spPr>
          <a:xfrm flipV="1">
            <a:off x="4534200" y="3749040"/>
            <a:ext cx="1280160" cy="1097280"/>
          </a:xfrm>
          <a:prstGeom prst="line">
            <a:avLst/>
          </a:prstGeom>
          <a:ln w="73080">
            <a:solidFill>
              <a:srgbClr val="800000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2013353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54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>
                <a:solidFill>
                  <a:srgbClr val="1F497D"/>
                </a:solidFill>
              </a:rPr>
              <a:t>Simulated Annealing Moves </a:t>
            </a:r>
            <a:endParaRPr dirty="0"/>
          </a:p>
        </p:txBody>
      </p:sp>
      <p:sp>
        <p:nvSpPr>
          <p:cNvPr id="55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56" name="CustomShape 4"/>
          <p:cNvSpPr/>
          <p:nvPr/>
        </p:nvSpPr>
        <p:spPr>
          <a:xfrm>
            <a:off x="488160" y="6328440"/>
            <a:ext cx="7741080" cy="3463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/>
              <a:t>http://mathbits.com/mathbits/studentresources/graphpaper/graphpaper.htm</a:t>
            </a:r>
            <a:endParaRPr/>
          </a:p>
        </p:txBody>
      </p:sp>
      <p:pic>
        <p:nvPicPr>
          <p:cNvPr id="57" name="Picture 56"/>
          <p:cNvPicPr/>
          <p:nvPr/>
        </p:nvPicPr>
        <p:blipFill>
          <a:blip r:embed="rId2"/>
          <a:stretch>
            <a:fillRect/>
          </a:stretch>
        </p:blipFill>
        <p:spPr>
          <a:xfrm>
            <a:off x="1425240" y="1371600"/>
            <a:ext cx="6163920" cy="4297320"/>
          </a:xfrm>
          <a:prstGeom prst="rect">
            <a:avLst/>
          </a:prstGeom>
        </p:spPr>
      </p:pic>
      <p:sp>
        <p:nvSpPr>
          <p:cNvPr id="58" name="Line 5"/>
          <p:cNvSpPr/>
          <p:nvPr/>
        </p:nvSpPr>
        <p:spPr>
          <a:xfrm flipV="1">
            <a:off x="2705400" y="1737360"/>
            <a:ext cx="0" cy="2377440"/>
          </a:xfrm>
          <a:prstGeom prst="line">
            <a:avLst/>
          </a:prstGeom>
          <a:ln w="54720">
            <a:solidFill>
              <a:srgbClr val="800000"/>
            </a:solidFill>
            <a:round/>
          </a:ln>
        </p:spPr>
      </p:sp>
      <p:sp>
        <p:nvSpPr>
          <p:cNvPr id="59" name="Line 6"/>
          <p:cNvSpPr/>
          <p:nvPr/>
        </p:nvSpPr>
        <p:spPr>
          <a:xfrm flipV="1">
            <a:off x="4534200" y="3749040"/>
            <a:ext cx="1280160" cy="1097280"/>
          </a:xfrm>
          <a:prstGeom prst="line">
            <a:avLst/>
          </a:prstGeom>
          <a:ln w="73080">
            <a:solidFill>
              <a:srgbClr val="008000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2161278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14" name="CustomShape 3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  <a:p>
            <a:endParaRPr/>
          </a:p>
        </p:txBody>
      </p:sp>
      <p:pic>
        <p:nvPicPr>
          <p:cNvPr id="15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371600" y="1524240"/>
            <a:ext cx="6400800" cy="4800600"/>
          </a:xfrm>
          <a:prstGeom prst="rect">
            <a:avLst/>
          </a:prstGeom>
        </p:spPr>
      </p:pic>
      <p:sp>
        <p:nvSpPr>
          <p:cNvPr id="16" name="CustomShape 4"/>
          <p:cNvSpPr/>
          <p:nvPr/>
        </p:nvSpPr>
        <p:spPr>
          <a:xfrm>
            <a:off x="0" y="6550560"/>
            <a:ext cx="9144000" cy="307080"/>
          </a:xfrm>
          <a:prstGeom prst="rect">
            <a:avLst/>
          </a:prstGeom>
        </p:spPr>
        <p:txBody>
          <a:bodyPr lIns="90000" tIns="46800" rIns="90000" bIns="46800"/>
          <a:lstStyle/>
          <a:p>
            <a:pPr>
              <a:buFont typeface="Calibri"/>
              <a:buAutoNum type="arabicPeriod"/>
            </a:pPr>
            <a:r>
              <a:rPr lang="en-US" sz="1400"/>
              <a:t>http://en.wikipedia.org/wiki/File:Aco_branches.svg</a:t>
            </a:r>
            <a:endParaRPr/>
          </a:p>
        </p:txBody>
      </p:sp>
      <p:sp>
        <p:nvSpPr>
          <p:cNvPr id="7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Ant Colony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367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19" name="CustomShape 3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  <a:p>
            <a:endParaRPr/>
          </a:p>
        </p:txBody>
      </p:sp>
      <p:pic>
        <p:nvPicPr>
          <p:cNvPr id="20" name="Picture 19"/>
          <p:cNvPicPr/>
          <p:nvPr/>
        </p:nvPicPr>
        <p:blipFill>
          <a:blip r:embed="rId2"/>
          <a:stretch>
            <a:fillRect/>
          </a:stretch>
        </p:blipFill>
        <p:spPr>
          <a:xfrm>
            <a:off x="1071000" y="1733400"/>
            <a:ext cx="7086600" cy="4674960"/>
          </a:xfrm>
          <a:prstGeom prst="rect">
            <a:avLst/>
          </a:prstGeom>
        </p:spPr>
      </p:pic>
      <p:sp>
        <p:nvSpPr>
          <p:cNvPr id="21" name="CustomShape 4"/>
          <p:cNvSpPr/>
          <p:nvPr/>
        </p:nvSpPr>
        <p:spPr>
          <a:xfrm>
            <a:off x="903600" y="1396800"/>
            <a:ext cx="7326000" cy="50526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22" name="CustomShape 5"/>
          <p:cNvSpPr/>
          <p:nvPr/>
        </p:nvSpPr>
        <p:spPr>
          <a:xfrm>
            <a:off x="2329920" y="263556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DejaVu Sans"/>
              </a:rPr>
              <a:t>Pheromone Matrix</a:t>
            </a:r>
            <a:endParaRPr/>
          </a:p>
          <a:p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DejaVu Sans"/>
              </a:rPr>
              <a:t>Each Ant Constructs a Solution</a:t>
            </a:r>
            <a:endParaRPr/>
          </a:p>
          <a:p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DejaVu Sans"/>
              </a:rPr>
              <a:t>Update Pheromone Matrix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/>
          </a:p>
          <a:p>
            <a:endParaRPr/>
          </a:p>
        </p:txBody>
      </p:sp>
      <p:sp>
        <p:nvSpPr>
          <p:cNvPr id="8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Ant Colony - Implementation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3558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25" name="CustomShape 3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  <a:p>
            <a:endParaRPr/>
          </a:p>
        </p:txBody>
      </p:sp>
      <p:pic>
        <p:nvPicPr>
          <p:cNvPr id="26" name="Picture 25"/>
          <p:cNvPicPr/>
          <p:nvPr/>
        </p:nvPicPr>
        <p:blipFill>
          <a:blip r:embed="rId2"/>
          <a:stretch>
            <a:fillRect/>
          </a:stretch>
        </p:blipFill>
        <p:spPr>
          <a:xfrm>
            <a:off x="685800" y="1941840"/>
            <a:ext cx="6857640" cy="1715760"/>
          </a:xfrm>
          <a:prstGeom prst="rect">
            <a:avLst/>
          </a:prstGeom>
        </p:spPr>
      </p:pic>
      <p:sp>
        <p:nvSpPr>
          <p:cNvPr id="27" name="CustomShape 4"/>
          <p:cNvSpPr/>
          <p:nvPr/>
        </p:nvSpPr>
        <p:spPr>
          <a:xfrm>
            <a:off x="914400" y="13338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DejaVu Sans"/>
              </a:rPr>
              <a:t>Update pheromones based on energy</a:t>
            </a:r>
            <a:endParaRPr/>
          </a:p>
        </p:txBody>
      </p:sp>
      <p:sp>
        <p:nvSpPr>
          <p:cNvPr id="8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Ant Colony – Implementation (contd..)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1098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30" name="CustomShape 3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  <a:p>
            <a:endParaRPr/>
          </a:p>
        </p:txBody>
      </p:sp>
      <p:pic>
        <p:nvPicPr>
          <p:cNvPr id="31" name="Picture 30"/>
          <p:cNvPicPr/>
          <p:nvPr/>
        </p:nvPicPr>
        <p:blipFill>
          <a:blip r:embed="rId2"/>
          <a:stretch>
            <a:fillRect/>
          </a:stretch>
        </p:blipFill>
        <p:spPr>
          <a:xfrm>
            <a:off x="1771560" y="4271400"/>
            <a:ext cx="4400640" cy="1994400"/>
          </a:xfrm>
          <a:prstGeom prst="rect">
            <a:avLst/>
          </a:prstGeom>
        </p:spPr>
      </p:pic>
      <p:pic>
        <p:nvPicPr>
          <p:cNvPr id="32" name="Picture 31"/>
          <p:cNvPicPr/>
          <p:nvPr/>
        </p:nvPicPr>
        <p:blipFill>
          <a:blip r:embed="rId3"/>
          <a:stretch>
            <a:fillRect/>
          </a:stretch>
        </p:blipFill>
        <p:spPr>
          <a:xfrm>
            <a:off x="685800" y="1941840"/>
            <a:ext cx="6857640" cy="1715760"/>
          </a:xfrm>
          <a:prstGeom prst="rect">
            <a:avLst/>
          </a:prstGeom>
        </p:spPr>
      </p:pic>
      <p:sp>
        <p:nvSpPr>
          <p:cNvPr id="33" name="CustomShape 4"/>
          <p:cNvSpPr/>
          <p:nvPr/>
        </p:nvSpPr>
        <p:spPr>
          <a:xfrm>
            <a:off x="914400" y="13338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288925" indent="-288925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Times New Roman"/>
                <a:ea typeface="DejaVu Sans"/>
              </a:rPr>
              <a:t>Update pheromones based on energy:</a:t>
            </a:r>
            <a:endParaRPr dirty="0"/>
          </a:p>
        </p:txBody>
      </p:sp>
      <p:sp>
        <p:nvSpPr>
          <p:cNvPr id="34" name="CustomShape 5"/>
          <p:cNvSpPr/>
          <p:nvPr/>
        </p:nvSpPr>
        <p:spPr>
          <a:xfrm>
            <a:off x="914400" y="36018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288925" indent="-288925"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Times New Roman"/>
                <a:ea typeface="DejaVu Sans"/>
              </a:rPr>
              <a:t>Accept moves during walk with probability:</a:t>
            </a:r>
            <a:endParaRPr dirty="0"/>
          </a:p>
        </p:txBody>
      </p:sp>
      <p:sp>
        <p:nvSpPr>
          <p:cNvPr id="9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Ant Colony – Implementation (contd..)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4468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37" name="CustomShape 3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  <a:p>
            <a:endParaRPr/>
          </a:p>
        </p:txBody>
      </p:sp>
      <p:pic>
        <p:nvPicPr>
          <p:cNvPr id="38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1320120" y="1371600"/>
            <a:ext cx="6705720" cy="5029200"/>
          </a:xfrm>
          <a:prstGeom prst="rect">
            <a:avLst/>
          </a:prstGeom>
        </p:spPr>
      </p:pic>
      <p:sp>
        <p:nvSpPr>
          <p:cNvPr id="6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Ant Colony – Discussion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2553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41" name="CustomShape 3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  <a:p>
            <a:endParaRPr/>
          </a:p>
        </p:txBody>
      </p:sp>
      <p:pic>
        <p:nvPicPr>
          <p:cNvPr id="42" name="Picture 41"/>
          <p:cNvPicPr/>
          <p:nvPr/>
        </p:nvPicPr>
        <p:blipFill>
          <a:blip r:embed="rId2"/>
          <a:stretch>
            <a:fillRect/>
          </a:stretch>
        </p:blipFill>
        <p:spPr>
          <a:xfrm>
            <a:off x="1299600" y="1420200"/>
            <a:ext cx="6702480" cy="5029200"/>
          </a:xfrm>
          <a:prstGeom prst="rect">
            <a:avLst/>
          </a:prstGeom>
        </p:spPr>
      </p:pic>
      <p:sp>
        <p:nvSpPr>
          <p:cNvPr id="6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Ant Colony – Discussion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7849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45" name="CustomShape 3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  <a:p>
            <a:endParaRPr/>
          </a:p>
        </p:txBody>
      </p:sp>
      <p:pic>
        <p:nvPicPr>
          <p:cNvPr id="46" name="Picture 45"/>
          <p:cNvPicPr/>
          <p:nvPr/>
        </p:nvPicPr>
        <p:blipFill>
          <a:blip r:embed="rId2"/>
          <a:stretch>
            <a:fillRect/>
          </a:stretch>
        </p:blipFill>
        <p:spPr>
          <a:xfrm>
            <a:off x="1298520" y="1432800"/>
            <a:ext cx="6702480" cy="5029200"/>
          </a:xfrm>
          <a:prstGeom prst="rect">
            <a:avLst/>
          </a:prstGeom>
        </p:spPr>
      </p:pic>
      <p:sp>
        <p:nvSpPr>
          <p:cNvPr id="6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Ant Colony – Discussion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2022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49" name="CustomShape 3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  <a:p>
            <a:endParaRPr/>
          </a:p>
        </p:txBody>
      </p:sp>
      <p:pic>
        <p:nvPicPr>
          <p:cNvPr id="50" name="Picture 49"/>
          <p:cNvPicPr/>
          <p:nvPr/>
        </p:nvPicPr>
        <p:blipFill>
          <a:blip r:embed="rId2"/>
          <a:stretch>
            <a:fillRect/>
          </a:stretch>
        </p:blipFill>
        <p:spPr>
          <a:xfrm>
            <a:off x="1213920" y="1384200"/>
            <a:ext cx="6702480" cy="5029200"/>
          </a:xfrm>
          <a:prstGeom prst="rect">
            <a:avLst/>
          </a:prstGeom>
        </p:spPr>
      </p:pic>
      <p:sp>
        <p:nvSpPr>
          <p:cNvPr id="6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Ant Colony – Discussion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3107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Straight Connector 127"/>
          <p:cNvCxnSpPr>
            <a:stCxn id="3" idx="3"/>
            <a:endCxn id="3" idx="2"/>
          </p:cNvCxnSpPr>
          <p:nvPr/>
        </p:nvCxnSpPr>
        <p:spPr>
          <a:xfrm flipH="1">
            <a:off x="6795472" y="3115687"/>
            <a:ext cx="13716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429195" y="1744087"/>
            <a:ext cx="2737878" cy="27432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429195" y="1744087"/>
            <a:ext cx="2737877" cy="27432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3" idx="3"/>
          </p:cNvCxnSpPr>
          <p:nvPr/>
        </p:nvCxnSpPr>
        <p:spPr>
          <a:xfrm>
            <a:off x="5423872" y="1744087"/>
            <a:ext cx="2743200" cy="13716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endCxn id="3" idx="2"/>
          </p:cNvCxnSpPr>
          <p:nvPr/>
        </p:nvCxnSpPr>
        <p:spPr>
          <a:xfrm flipH="1">
            <a:off x="6795472" y="1744087"/>
            <a:ext cx="1371601" cy="27432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3" idx="1"/>
            <a:endCxn id="3" idx="2"/>
          </p:cNvCxnSpPr>
          <p:nvPr/>
        </p:nvCxnSpPr>
        <p:spPr>
          <a:xfrm>
            <a:off x="5423872" y="3115687"/>
            <a:ext cx="13716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3" idx="0"/>
          </p:cNvCxnSpPr>
          <p:nvPr/>
        </p:nvCxnSpPr>
        <p:spPr>
          <a:xfrm>
            <a:off x="6795472" y="1744087"/>
            <a:ext cx="1371600" cy="27432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3" idx="1"/>
          </p:cNvCxnSpPr>
          <p:nvPr/>
        </p:nvCxnSpPr>
        <p:spPr>
          <a:xfrm flipV="1">
            <a:off x="5423872" y="1744087"/>
            <a:ext cx="2743200" cy="13716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endCxn id="3" idx="3"/>
          </p:cNvCxnSpPr>
          <p:nvPr/>
        </p:nvCxnSpPr>
        <p:spPr>
          <a:xfrm flipV="1">
            <a:off x="5423872" y="3115687"/>
            <a:ext cx="27432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endCxn id="3" idx="0"/>
          </p:cNvCxnSpPr>
          <p:nvPr/>
        </p:nvCxnSpPr>
        <p:spPr>
          <a:xfrm flipV="1">
            <a:off x="5423872" y="1744087"/>
            <a:ext cx="1371600" cy="27432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3" idx="1"/>
          </p:cNvCxnSpPr>
          <p:nvPr/>
        </p:nvCxnSpPr>
        <p:spPr>
          <a:xfrm>
            <a:off x="5423872" y="3115687"/>
            <a:ext cx="27432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5423872" y="3119116"/>
            <a:ext cx="2743200" cy="0"/>
          </a:xfrm>
          <a:prstGeom prst="line">
            <a:avLst/>
          </a:prstGeom>
          <a:ln w="28575" cmpd="sng">
            <a:solidFill>
              <a:srgbClr val="C0504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793699" y="1744087"/>
            <a:ext cx="0" cy="2743200"/>
          </a:xfrm>
          <a:prstGeom prst="line">
            <a:avLst/>
          </a:prstGeom>
          <a:ln w="28575" cmpd="sng">
            <a:solidFill>
              <a:srgbClr val="C0504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Introduction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78" name="TextBox 8"/>
          <p:cNvSpPr txBox="1">
            <a:spLocks noChangeArrowheads="1"/>
          </p:cNvSpPr>
          <p:nvPr/>
        </p:nvSpPr>
        <p:spPr bwMode="auto">
          <a:xfrm>
            <a:off x="0" y="6604084"/>
            <a:ext cx="9144000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Font typeface="Calibri" pitchFamily="-60" charset="0"/>
              <a:buAutoNum type="arabicPeriod"/>
            </a:pPr>
            <a:r>
              <a:rPr lang="en-US" sz="1050" dirty="0" smtClean="0">
                <a:latin typeface="Calibri" pitchFamily="-60" charset="0"/>
              </a:rPr>
              <a:t>Marcus </a:t>
            </a:r>
            <a:r>
              <a:rPr lang="en-US" sz="1050" dirty="0" err="1" smtClean="0">
                <a:latin typeface="Calibri" pitchFamily="-60" charset="0"/>
              </a:rPr>
              <a:t>Peinado</a:t>
            </a:r>
            <a:r>
              <a:rPr lang="en-US" sz="1050" dirty="0" smtClean="0">
                <a:latin typeface="Calibri" pitchFamily="-60" charset="0"/>
              </a:rPr>
              <a:t> and Thomas </a:t>
            </a:r>
            <a:r>
              <a:rPr lang="en-US" sz="1050" dirty="0" err="1" smtClean="0">
                <a:latin typeface="Calibri" pitchFamily="-60" charset="0"/>
              </a:rPr>
              <a:t>Lengauer</a:t>
            </a:r>
            <a:r>
              <a:rPr lang="en-US" sz="1050" dirty="0" smtClean="0">
                <a:latin typeface="Calibri" pitchFamily="-60" charset="0"/>
              </a:rPr>
              <a:t>. `go with the winners' generators with applications to molecular modeling. RANDOM, pages 135{149, 1997.</a:t>
            </a:r>
          </a:p>
        </p:txBody>
      </p:sp>
      <p:grpSp>
        <p:nvGrpSpPr>
          <p:cNvPr id="122" name="Group 121"/>
          <p:cNvGrpSpPr/>
          <p:nvPr/>
        </p:nvGrpSpPr>
        <p:grpSpPr>
          <a:xfrm>
            <a:off x="593401" y="1744087"/>
            <a:ext cx="2486576" cy="2393275"/>
            <a:chOff x="593401" y="1744087"/>
            <a:chExt cx="2486576" cy="2393275"/>
          </a:xfrm>
        </p:grpSpPr>
        <p:sp>
          <p:nvSpPr>
            <p:cNvPr id="81" name="TextBox 80"/>
            <p:cNvSpPr txBox="1"/>
            <p:nvPr/>
          </p:nvSpPr>
          <p:spPr>
            <a:xfrm>
              <a:off x="2819400" y="2178725"/>
              <a:ext cx="260577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A</a:t>
              </a:r>
              <a:endParaRPr lang="en-US" sz="12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524000" y="1744087"/>
              <a:ext cx="251560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B</a:t>
              </a:r>
              <a:endParaRPr lang="en-US" sz="1200" b="1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93401" y="2362200"/>
              <a:ext cx="244799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C</a:t>
              </a:r>
              <a:endParaRPr lang="en-US" sz="1200" b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295400" y="3877687"/>
              <a:ext cx="267340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D</a:t>
              </a:r>
              <a:endParaRPr lang="en-US" sz="12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600200" y="2254925"/>
              <a:ext cx="229019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F</a:t>
              </a:r>
              <a:endParaRPr lang="en-US" sz="12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1981200" y="2819400"/>
              <a:ext cx="235782" cy="25967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 lIns="45720" tIns="0" rIns="45720" bIns="0" rtlCol="0">
              <a:spAutoFit/>
            </a:bodyPr>
            <a:lstStyle/>
            <a:p>
              <a:r>
                <a:rPr lang="en-US" sz="1200" b="1" dirty="0" smtClean="0"/>
                <a:t>E</a:t>
              </a:r>
              <a:endParaRPr lang="en-US" sz="1200" b="1" dirty="0"/>
            </a:p>
          </p:txBody>
        </p:sp>
        <p:cxnSp>
          <p:nvCxnSpPr>
            <p:cNvPr id="88" name="Straight Arrow Connector 87"/>
            <p:cNvCxnSpPr>
              <a:stCxn id="86" idx="7"/>
              <a:endCxn id="81" idx="3"/>
            </p:cNvCxnSpPr>
            <p:nvPr/>
          </p:nvCxnSpPr>
          <p:spPr>
            <a:xfrm flipV="1">
              <a:off x="2182453" y="2400372"/>
              <a:ext cx="675108" cy="457056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>
              <a:stCxn id="81" idx="1"/>
              <a:endCxn id="82" idx="6"/>
            </p:cNvCxnSpPr>
            <p:nvPr/>
          </p:nvCxnSpPr>
          <p:spPr>
            <a:xfrm flipH="1" flipV="1">
              <a:off x="1775560" y="1873925"/>
              <a:ext cx="1082001" cy="342828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2" idx="2"/>
              <a:endCxn id="83" idx="7"/>
            </p:cNvCxnSpPr>
            <p:nvPr/>
          </p:nvCxnSpPr>
          <p:spPr>
            <a:xfrm flipH="1">
              <a:off x="802350" y="1873925"/>
              <a:ext cx="721650" cy="526303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stCxn id="83" idx="4"/>
              <a:endCxn id="84" idx="1"/>
            </p:cNvCxnSpPr>
            <p:nvPr/>
          </p:nvCxnSpPr>
          <p:spPr>
            <a:xfrm>
              <a:off x="715801" y="2621875"/>
              <a:ext cx="618750" cy="129384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84" idx="0"/>
              <a:endCxn id="85" idx="3"/>
            </p:cNvCxnSpPr>
            <p:nvPr/>
          </p:nvCxnSpPr>
          <p:spPr>
            <a:xfrm flipV="1">
              <a:off x="1429070" y="2476572"/>
              <a:ext cx="204669" cy="1401115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>
              <a:stCxn id="85" idx="5"/>
              <a:endCxn id="86" idx="1"/>
            </p:cNvCxnSpPr>
            <p:nvPr/>
          </p:nvCxnSpPr>
          <p:spPr>
            <a:xfrm>
              <a:off x="1795680" y="2476572"/>
              <a:ext cx="220049" cy="380856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85" idx="6"/>
              <a:endCxn id="81" idx="2"/>
            </p:cNvCxnSpPr>
            <p:nvPr/>
          </p:nvCxnSpPr>
          <p:spPr>
            <a:xfrm flipV="1">
              <a:off x="1829219" y="2308563"/>
              <a:ext cx="990181" cy="76200"/>
            </a:xfrm>
            <a:prstGeom prst="straightConnector1">
              <a:avLst/>
            </a:prstGeom>
            <a:ln w="3175">
              <a:solidFill>
                <a:schemeClr val="tx2"/>
              </a:solidFill>
              <a:prstDash val="lg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>
              <a:stCxn id="85" idx="0"/>
              <a:endCxn id="82" idx="4"/>
            </p:cNvCxnSpPr>
            <p:nvPr/>
          </p:nvCxnSpPr>
          <p:spPr>
            <a:xfrm flipH="1" flipV="1">
              <a:off x="1649780" y="2003762"/>
              <a:ext cx="64930" cy="251163"/>
            </a:xfrm>
            <a:prstGeom prst="straightConnector1">
              <a:avLst/>
            </a:prstGeom>
            <a:ln w="3175">
              <a:solidFill>
                <a:schemeClr val="tx2"/>
              </a:solidFill>
              <a:prstDash val="lg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>
              <a:stCxn id="83" idx="6"/>
              <a:endCxn id="85" idx="2"/>
            </p:cNvCxnSpPr>
            <p:nvPr/>
          </p:nvCxnSpPr>
          <p:spPr>
            <a:xfrm flipV="1">
              <a:off x="838200" y="2384763"/>
              <a:ext cx="762000" cy="107275"/>
            </a:xfrm>
            <a:prstGeom prst="straightConnector1">
              <a:avLst/>
            </a:prstGeom>
            <a:ln w="3175">
              <a:solidFill>
                <a:schemeClr val="tx2"/>
              </a:solidFill>
              <a:prstDash val="lg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84" idx="7"/>
              <a:endCxn id="86" idx="3"/>
            </p:cNvCxnSpPr>
            <p:nvPr/>
          </p:nvCxnSpPr>
          <p:spPr>
            <a:xfrm flipV="1">
              <a:off x="1523589" y="3041047"/>
              <a:ext cx="492140" cy="874668"/>
            </a:xfrm>
            <a:prstGeom prst="straightConnector1">
              <a:avLst/>
            </a:prstGeom>
            <a:ln w="3175">
              <a:solidFill>
                <a:schemeClr val="tx2"/>
              </a:solidFill>
              <a:prstDash val="lg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0" name="Straight Arrow Connector 119"/>
          <p:cNvCxnSpPr/>
          <p:nvPr/>
        </p:nvCxnSpPr>
        <p:spPr>
          <a:xfrm>
            <a:off x="3260793" y="2971800"/>
            <a:ext cx="1447800" cy="0"/>
          </a:xfrm>
          <a:prstGeom prst="straightConnector1">
            <a:avLst/>
          </a:prstGeom>
          <a:ln w="38100" cmpd="sng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22"/>
          <p:cNvSpPr/>
          <p:nvPr/>
        </p:nvSpPr>
        <p:spPr>
          <a:xfrm>
            <a:off x="457200" y="4645703"/>
            <a:ext cx="26229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Travelling Salesman Problem</a:t>
            </a:r>
            <a:endParaRPr lang="en-US" sz="1600" b="1" dirty="0"/>
          </a:p>
        </p:txBody>
      </p:sp>
      <p:sp>
        <p:nvSpPr>
          <p:cNvPr id="124" name="Rectangle 123"/>
          <p:cNvSpPr/>
          <p:nvPr/>
        </p:nvSpPr>
        <p:spPr>
          <a:xfrm>
            <a:off x="5423872" y="4645703"/>
            <a:ext cx="21498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Surface Reconstruction</a:t>
            </a:r>
            <a:endParaRPr lang="en-US" sz="1600" b="1" dirty="0"/>
          </a:p>
        </p:txBody>
      </p:sp>
      <p:sp>
        <p:nvSpPr>
          <p:cNvPr id="3" name="Rectangle 2"/>
          <p:cNvSpPr/>
          <p:nvPr/>
        </p:nvSpPr>
        <p:spPr>
          <a:xfrm>
            <a:off x="5423872" y="1744087"/>
            <a:ext cx="2743200" cy="2743200"/>
          </a:xfrm>
          <a:prstGeom prst="rect">
            <a:avLst/>
          </a:prstGeom>
          <a:noFill/>
          <a:ln w="28575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>
            <a:endCxn id="3" idx="2"/>
          </p:cNvCxnSpPr>
          <p:nvPr/>
        </p:nvCxnSpPr>
        <p:spPr>
          <a:xfrm>
            <a:off x="5429195" y="1744087"/>
            <a:ext cx="1366277" cy="27432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stCxn id="3" idx="0"/>
            <a:endCxn id="3" idx="3"/>
          </p:cNvCxnSpPr>
          <p:nvPr/>
        </p:nvCxnSpPr>
        <p:spPr>
          <a:xfrm>
            <a:off x="6795472" y="1744087"/>
            <a:ext cx="1371600" cy="1371600"/>
          </a:xfrm>
          <a:prstGeom prst="line">
            <a:avLst/>
          </a:prstGeom>
          <a:ln w="3175" cmpd="sng">
            <a:solidFill>
              <a:srgbClr val="4F81BD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>
            <a:stCxn id="3" idx="0"/>
            <a:endCxn id="3" idx="1"/>
          </p:cNvCxnSpPr>
          <p:nvPr/>
        </p:nvCxnSpPr>
        <p:spPr>
          <a:xfrm flipH="1">
            <a:off x="5423872" y="1744087"/>
            <a:ext cx="1371600" cy="1371600"/>
          </a:xfrm>
          <a:prstGeom prst="line">
            <a:avLst/>
          </a:prstGeom>
          <a:ln w="3175" cmpd="sng">
            <a:solidFill>
              <a:schemeClr val="accent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5361850" y="3049164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730852" y="3049164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8099854" y="3049164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361850" y="4403727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8099854" y="4403727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6730852" y="4403727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5361850" y="1661612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8099854" y="1661612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6730852" y="1661612"/>
            <a:ext cx="134690" cy="12983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5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Algorithms: Survival of the Fittest</a:t>
            </a:r>
            <a:endParaRPr lang="en-US" sz="3200" dirty="0">
              <a:solidFill>
                <a:schemeClr val="tx2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</p:nvPr>
        </p:nvGraphicFramePr>
        <p:xfrm>
          <a:off x="304800" y="1981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/>
        </p:nvGraphicFramePr>
        <p:xfrm>
          <a:off x="1879600" y="1981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Content Placeholder 3"/>
          <p:cNvGraphicFramePr>
            <a:graphicFrameLocks/>
          </p:cNvGraphicFramePr>
          <p:nvPr/>
        </p:nvGraphicFramePr>
        <p:xfrm>
          <a:off x="3454400" y="1981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6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/>
        </p:nvGraphicFramePr>
        <p:xfrm>
          <a:off x="5029200" y="1981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22" name="Left Brace 21"/>
          <p:cNvSpPr/>
          <p:nvPr/>
        </p:nvSpPr>
        <p:spPr>
          <a:xfrm rot="5400000">
            <a:off x="3223260" y="-1089660"/>
            <a:ext cx="228600" cy="576072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590800" y="2651760"/>
            <a:ext cx="0" cy="54864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29"/>
          <p:cNvSpPr/>
          <p:nvPr/>
        </p:nvSpPr>
        <p:spPr>
          <a:xfrm>
            <a:off x="1905000" y="3581400"/>
            <a:ext cx="1737360" cy="228600"/>
          </a:xfrm>
          <a:custGeom>
            <a:avLst/>
            <a:gdLst>
              <a:gd name="connsiteX0" fmla="*/ 0 w 1482437"/>
              <a:gd name="connsiteY0" fmla="*/ 251691 h 265545"/>
              <a:gd name="connsiteX1" fmla="*/ 748146 w 1482437"/>
              <a:gd name="connsiteY1" fmla="*/ 2309 h 265545"/>
              <a:gd name="connsiteX2" fmla="*/ 1482437 w 1482437"/>
              <a:gd name="connsiteY2" fmla="*/ 265545 h 265545"/>
              <a:gd name="connsiteX3" fmla="*/ 1482437 w 1482437"/>
              <a:gd name="connsiteY3" fmla="*/ 265545 h 265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2437" h="265545">
                <a:moveTo>
                  <a:pt x="0" y="251691"/>
                </a:moveTo>
                <a:cubicBezTo>
                  <a:pt x="250536" y="125845"/>
                  <a:pt x="501073" y="0"/>
                  <a:pt x="748146" y="2309"/>
                </a:cubicBezTo>
                <a:cubicBezTo>
                  <a:pt x="995219" y="4618"/>
                  <a:pt x="1482437" y="265545"/>
                  <a:pt x="1482437" y="265545"/>
                </a:cubicBezTo>
                <a:lnTo>
                  <a:pt x="1482437" y="265545"/>
                </a:ln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 rot="10800000">
            <a:off x="1878678" y="4190999"/>
            <a:ext cx="1737360" cy="228599"/>
          </a:xfrm>
          <a:custGeom>
            <a:avLst/>
            <a:gdLst>
              <a:gd name="connsiteX0" fmla="*/ 0 w 1482437"/>
              <a:gd name="connsiteY0" fmla="*/ 251691 h 265545"/>
              <a:gd name="connsiteX1" fmla="*/ 748146 w 1482437"/>
              <a:gd name="connsiteY1" fmla="*/ 2309 h 265545"/>
              <a:gd name="connsiteX2" fmla="*/ 1482437 w 1482437"/>
              <a:gd name="connsiteY2" fmla="*/ 265545 h 265545"/>
              <a:gd name="connsiteX3" fmla="*/ 1482437 w 1482437"/>
              <a:gd name="connsiteY3" fmla="*/ 265545 h 265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2437" h="265545">
                <a:moveTo>
                  <a:pt x="0" y="251691"/>
                </a:moveTo>
                <a:cubicBezTo>
                  <a:pt x="250536" y="125845"/>
                  <a:pt x="501073" y="0"/>
                  <a:pt x="748146" y="2309"/>
                </a:cubicBezTo>
                <a:cubicBezTo>
                  <a:pt x="995219" y="4618"/>
                  <a:pt x="1482437" y="265545"/>
                  <a:pt x="1482437" y="265545"/>
                </a:cubicBezTo>
                <a:lnTo>
                  <a:pt x="1482437" y="265545"/>
                </a:ln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590800" y="4571999"/>
            <a:ext cx="0" cy="45720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Content Placeholder 3"/>
          <p:cNvGraphicFramePr>
            <a:graphicFrameLocks/>
          </p:cNvGraphicFramePr>
          <p:nvPr/>
        </p:nvGraphicFramePr>
        <p:xfrm>
          <a:off x="990600" y="386334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" name="Content Placeholder 3"/>
          <p:cNvGraphicFramePr>
            <a:graphicFrameLocks/>
          </p:cNvGraphicFramePr>
          <p:nvPr/>
        </p:nvGraphicFramePr>
        <p:xfrm>
          <a:off x="2651760" y="386334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" name="Content Placeholder 3"/>
          <p:cNvGraphicFramePr>
            <a:graphicFrameLocks/>
          </p:cNvGraphicFramePr>
          <p:nvPr/>
        </p:nvGraphicFramePr>
        <p:xfrm>
          <a:off x="990600" y="5410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2" name="Content Placeholder 3"/>
          <p:cNvGraphicFramePr>
            <a:graphicFrameLocks/>
          </p:cNvGraphicFramePr>
          <p:nvPr/>
        </p:nvGraphicFramePr>
        <p:xfrm>
          <a:off x="2651760" y="5410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5" name="Content Placeholder 3"/>
          <p:cNvGraphicFramePr>
            <a:graphicFrameLocks/>
          </p:cNvGraphicFramePr>
          <p:nvPr/>
        </p:nvGraphicFramePr>
        <p:xfrm>
          <a:off x="4572000" y="5410200"/>
          <a:ext cx="137160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"/>
                <a:gridCol w="274320"/>
                <a:gridCol w="274320"/>
                <a:gridCol w="274320"/>
                <a:gridCol w="274320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chemeClr val="accent5"/>
                          </a:solidFill>
                        </a:rPr>
                        <a:t>0</a:t>
                      </a:r>
                      <a:endParaRPr lang="en-US" sz="1050" b="1" dirty="0">
                        <a:solidFill>
                          <a:schemeClr val="accent5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7030A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05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0" name="Freeform 49"/>
          <p:cNvSpPr/>
          <p:nvPr/>
        </p:nvSpPr>
        <p:spPr>
          <a:xfrm rot="5400000">
            <a:off x="5295900" y="3314700"/>
            <a:ext cx="3429000" cy="1066800"/>
          </a:xfrm>
          <a:custGeom>
            <a:avLst/>
            <a:gdLst>
              <a:gd name="connsiteX0" fmla="*/ 0 w 1482437"/>
              <a:gd name="connsiteY0" fmla="*/ 251691 h 265545"/>
              <a:gd name="connsiteX1" fmla="*/ 748146 w 1482437"/>
              <a:gd name="connsiteY1" fmla="*/ 2309 h 265545"/>
              <a:gd name="connsiteX2" fmla="*/ 1482437 w 1482437"/>
              <a:gd name="connsiteY2" fmla="*/ 265545 h 265545"/>
              <a:gd name="connsiteX3" fmla="*/ 1482437 w 1482437"/>
              <a:gd name="connsiteY3" fmla="*/ 265545 h 265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2437" h="265545">
                <a:moveTo>
                  <a:pt x="0" y="251691"/>
                </a:moveTo>
                <a:cubicBezTo>
                  <a:pt x="250536" y="125845"/>
                  <a:pt x="501073" y="0"/>
                  <a:pt x="748146" y="2309"/>
                </a:cubicBezTo>
                <a:cubicBezTo>
                  <a:pt x="995219" y="4618"/>
                  <a:pt x="1482437" y="265545"/>
                  <a:pt x="1482437" y="265545"/>
                </a:cubicBezTo>
                <a:lnTo>
                  <a:pt x="1482437" y="265545"/>
                </a:lnTo>
              </a:path>
            </a:pathLst>
          </a:cu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Left Bracket 57"/>
          <p:cNvSpPr/>
          <p:nvPr/>
        </p:nvSpPr>
        <p:spPr>
          <a:xfrm rot="16200000">
            <a:off x="4206240" y="5097781"/>
            <a:ext cx="182880" cy="1463040"/>
          </a:xfrm>
          <a:prstGeom prst="leftBracket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1447800" y="1371600"/>
            <a:ext cx="34506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Generate an initial random population</a:t>
            </a:r>
            <a:endParaRPr lang="en-US" sz="1600" b="1" dirty="0"/>
          </a:p>
        </p:txBody>
      </p:sp>
      <p:sp>
        <p:nvSpPr>
          <p:cNvPr id="62" name="Rectangle 61"/>
          <p:cNvSpPr/>
          <p:nvPr/>
        </p:nvSpPr>
        <p:spPr>
          <a:xfrm>
            <a:off x="2743200" y="2521803"/>
            <a:ext cx="28193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Evaluate fitness of individuals</a:t>
            </a:r>
          </a:p>
          <a:p>
            <a:r>
              <a:rPr lang="en-US" sz="1600" b="1" dirty="0" smtClean="0"/>
              <a:t>Select parents for crossover based on fitness</a:t>
            </a:r>
            <a:endParaRPr lang="en-US" sz="1600" b="1" dirty="0"/>
          </a:p>
        </p:txBody>
      </p:sp>
      <p:sp>
        <p:nvSpPr>
          <p:cNvPr id="63" name="Rectangle 62"/>
          <p:cNvSpPr/>
          <p:nvPr/>
        </p:nvSpPr>
        <p:spPr>
          <a:xfrm>
            <a:off x="2743200" y="4495799"/>
            <a:ext cx="259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Perform crossover to produce children</a:t>
            </a:r>
            <a:endParaRPr lang="en-US" sz="1600" b="1" dirty="0"/>
          </a:p>
        </p:txBody>
      </p:sp>
      <p:sp>
        <p:nvSpPr>
          <p:cNvPr id="64" name="Rectangle 63"/>
          <p:cNvSpPr/>
          <p:nvPr/>
        </p:nvSpPr>
        <p:spPr>
          <a:xfrm>
            <a:off x="5029200" y="5640766"/>
            <a:ext cx="1676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Mutate randomly selected children</a:t>
            </a:r>
            <a:endParaRPr lang="en-US" sz="1600" b="1" dirty="0"/>
          </a:p>
        </p:txBody>
      </p:sp>
      <p:sp>
        <p:nvSpPr>
          <p:cNvPr id="65" name="Rectangle 64"/>
          <p:cNvSpPr/>
          <p:nvPr/>
        </p:nvSpPr>
        <p:spPr>
          <a:xfrm>
            <a:off x="7620000" y="3200400"/>
            <a:ext cx="14478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Introduce children into the population and replace individuals with least fitness</a:t>
            </a:r>
            <a:endParaRPr lang="en-US" sz="1600" b="1" dirty="0"/>
          </a:p>
        </p:txBody>
      </p:sp>
      <p:sp>
        <p:nvSpPr>
          <p:cNvPr id="33" name="TextBox 8"/>
          <p:cNvSpPr txBox="1">
            <a:spLocks noChangeArrowheads="1"/>
          </p:cNvSpPr>
          <p:nvPr/>
        </p:nvSpPr>
        <p:spPr bwMode="auto">
          <a:xfrm>
            <a:off x="0" y="6588834"/>
            <a:ext cx="9144000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Font typeface="Calibri" pitchFamily="-60" charset="0"/>
              <a:buAutoNum type="arabicPeriod"/>
            </a:pPr>
            <a:r>
              <a:rPr lang="en-US" sz="1050" dirty="0" smtClean="0">
                <a:latin typeface="Calibri" pitchFamily="-60" charset="0"/>
              </a:rPr>
              <a:t>“A genetic algorithm tutorial”, Darrell Whitley , Statistics and Computing, Volume 4, Number 2, 65-85, DOI: 10.1007/BF00175354</a:t>
            </a:r>
          </a:p>
        </p:txBody>
      </p:sp>
    </p:spTree>
    <p:extLst>
      <p:ext uri="{BB962C8B-B14F-4D97-AF65-F5344CB8AC3E}">
        <p14:creationId xmlns:p14="http://schemas.microsoft.com/office/powerpoint/2010/main" val="3009188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Algorithm: Generation Rules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457200" y="1600200"/>
            <a:ext cx="8229239" cy="4525560"/>
          </a:xfrm>
          <a:prstGeom prst="rect">
            <a:avLst/>
          </a:prstGeom>
        </p:spPr>
        <p:txBody>
          <a:bodyPr/>
          <a:lstStyle/>
          <a:p>
            <a:pPr marL="288925" indent="-288925">
              <a:lnSpc>
                <a:spcPct val="130000"/>
              </a:lnSpc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Selection - Fitness proportionate/roulette-wheel selection:</a:t>
            </a: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Area of the wheel assigned to each parent in proportion to fitness</a:t>
            </a:r>
            <a:endParaRPr lang="en-US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288925" indent="-288925">
              <a:lnSpc>
                <a:spcPct val="130000"/>
              </a:lnSpc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Crossover - Matrix Crossover Variant: </a:t>
            </a: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Select a column 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 at random and interchange column data between parents</a:t>
            </a: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After interchange, </a:t>
            </a:r>
            <a:r>
              <a:rPr lang="en-US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V</a:t>
            </a:r>
            <a:r>
              <a:rPr lang="en-US" i="1" baseline="-250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k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&gt; V</a:t>
            </a:r>
            <a:r>
              <a:rPr lang="en-US" i="1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0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for any particle, disconnect from farthest neighbor</a:t>
            </a:r>
          </a:p>
          <a:p>
            <a:pPr marL="288925" indent="-288925">
              <a:lnSpc>
                <a:spcPct val="130000"/>
              </a:lnSpc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Mutation -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2-Opt Operator Variant: </a:t>
            </a:r>
            <a:endParaRPr lang="en-US" b="1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Connect all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particles between two randomly chosen points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 i</a:t>
            </a:r>
            <a:r>
              <a:rPr lang="en-US" i="1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and 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lang="en-US" i="1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2</a:t>
            </a:r>
            <a:r>
              <a:rPr lang="en-US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with a randomly chosen neighbor</a:t>
            </a:r>
          </a:p>
          <a:p>
            <a:pPr marL="746125" lvl="1" indent="-288925">
              <a:lnSpc>
                <a:spcPct val="130000"/>
              </a:lnSpc>
              <a:buFont typeface="Lucida Grande"/>
              <a:buChar char="-"/>
            </a:pP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After interchange, </a:t>
            </a:r>
            <a:r>
              <a:rPr lang="en-US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V</a:t>
            </a:r>
            <a:r>
              <a:rPr lang="en-US" i="1" baseline="-250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k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&gt; V</a:t>
            </a:r>
            <a:r>
              <a:rPr lang="en-US" i="1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0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cs typeface="Times New Roman"/>
              </a:rPr>
              <a:t>for any particle, disconnect from farthest neighbor</a:t>
            </a:r>
            <a:endParaRPr lang="en-US" dirty="0" smtClean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0678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Algorithm: Energy v/s Iterations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45920"/>
            <a:ext cx="6400800" cy="38582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35742" y="5533200"/>
            <a:ext cx="19861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Hexagonal Lattice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13988"/>
          <a:stretch/>
        </p:blipFill>
        <p:spPr>
          <a:xfrm>
            <a:off x="4421825" y="1774927"/>
            <a:ext cx="3197874" cy="2230764"/>
          </a:xfrm>
          <a:prstGeom prst="rect">
            <a:avLst/>
          </a:prstGeom>
        </p:spPr>
      </p:pic>
      <p:sp>
        <p:nvSpPr>
          <p:cNvPr id="9" name="Freeform 8"/>
          <p:cNvSpPr/>
          <p:nvPr/>
        </p:nvSpPr>
        <p:spPr>
          <a:xfrm>
            <a:off x="3255468" y="3318969"/>
            <a:ext cx="1059475" cy="995691"/>
          </a:xfrm>
          <a:custGeom>
            <a:avLst/>
            <a:gdLst>
              <a:gd name="connsiteX0" fmla="*/ 63719 w 1059475"/>
              <a:gd name="connsiteY0" fmla="*/ 995691 h 995691"/>
              <a:gd name="connsiteX1" fmla="*/ 107013 w 1059475"/>
              <a:gd name="connsiteY1" fmla="*/ 461770 h 995691"/>
              <a:gd name="connsiteX2" fmla="*/ 1059475 w 1059475"/>
              <a:gd name="connsiteY2" fmla="*/ 0 h 995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9475" h="995691">
                <a:moveTo>
                  <a:pt x="63719" y="995691"/>
                </a:moveTo>
                <a:cubicBezTo>
                  <a:pt x="2386" y="811704"/>
                  <a:pt x="-58946" y="627718"/>
                  <a:pt x="107013" y="461770"/>
                </a:cubicBezTo>
                <a:cubicBezTo>
                  <a:pt x="272972" y="295821"/>
                  <a:pt x="1059475" y="0"/>
                  <a:pt x="1059475" y="0"/>
                </a:cubicBezTo>
              </a:path>
            </a:pathLst>
          </a:custGeom>
          <a:ln>
            <a:solidFill>
              <a:schemeClr val="tx2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35051" y="2701838"/>
            <a:ext cx="10698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Crossover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702576" y="2328891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Mutation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2772469" y="3131376"/>
            <a:ext cx="402962" cy="533921"/>
          </a:xfrm>
          <a:prstGeom prst="straightConnector1">
            <a:avLst/>
          </a:prstGeom>
          <a:ln>
            <a:solidFill>
              <a:srgbClr val="1F497D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766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Algorithm: Energy v/s Iterations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45920"/>
            <a:ext cx="6400800" cy="38404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35742" y="5533200"/>
            <a:ext cx="28520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Sheared Hexagonal Lattice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12031"/>
          <a:stretch/>
        </p:blipFill>
        <p:spPr>
          <a:xfrm>
            <a:off x="4892183" y="1718070"/>
            <a:ext cx="3200400" cy="2182846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3948168" y="3564284"/>
            <a:ext cx="1059475" cy="995691"/>
          </a:xfrm>
          <a:custGeom>
            <a:avLst/>
            <a:gdLst>
              <a:gd name="connsiteX0" fmla="*/ 63719 w 1059475"/>
              <a:gd name="connsiteY0" fmla="*/ 995691 h 995691"/>
              <a:gd name="connsiteX1" fmla="*/ 107013 w 1059475"/>
              <a:gd name="connsiteY1" fmla="*/ 461770 h 995691"/>
              <a:gd name="connsiteX2" fmla="*/ 1059475 w 1059475"/>
              <a:gd name="connsiteY2" fmla="*/ 0 h 995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9475" h="995691">
                <a:moveTo>
                  <a:pt x="63719" y="995691"/>
                </a:moveTo>
                <a:cubicBezTo>
                  <a:pt x="2386" y="811704"/>
                  <a:pt x="-58946" y="627718"/>
                  <a:pt x="107013" y="461770"/>
                </a:cubicBezTo>
                <a:cubicBezTo>
                  <a:pt x="272972" y="295821"/>
                  <a:pt x="1059475" y="0"/>
                  <a:pt x="1059475" y="0"/>
                </a:cubicBezTo>
              </a:path>
            </a:pathLst>
          </a:custGeom>
          <a:ln>
            <a:solidFill>
              <a:schemeClr val="tx2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35051" y="2701838"/>
            <a:ext cx="10698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Crossover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02576" y="2328891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Mutation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2772469" y="3131376"/>
            <a:ext cx="402962" cy="533921"/>
          </a:xfrm>
          <a:prstGeom prst="straightConnector1">
            <a:avLst/>
          </a:prstGeom>
          <a:ln>
            <a:solidFill>
              <a:srgbClr val="1F497D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60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Genetic Algorithm: Energy v/s Iterations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45920"/>
            <a:ext cx="6400800" cy="384048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73950" y="5533200"/>
            <a:ext cx="3655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Square Lattice – Random Positions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>
          <a:xfrm>
            <a:off x="3904875" y="3549854"/>
            <a:ext cx="1059475" cy="995691"/>
          </a:xfrm>
          <a:custGeom>
            <a:avLst/>
            <a:gdLst>
              <a:gd name="connsiteX0" fmla="*/ 63719 w 1059475"/>
              <a:gd name="connsiteY0" fmla="*/ 995691 h 995691"/>
              <a:gd name="connsiteX1" fmla="*/ 107013 w 1059475"/>
              <a:gd name="connsiteY1" fmla="*/ 461770 h 995691"/>
              <a:gd name="connsiteX2" fmla="*/ 1059475 w 1059475"/>
              <a:gd name="connsiteY2" fmla="*/ 0 h 995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9475" h="995691">
                <a:moveTo>
                  <a:pt x="63719" y="995691"/>
                </a:moveTo>
                <a:cubicBezTo>
                  <a:pt x="2386" y="811704"/>
                  <a:pt x="-58946" y="627718"/>
                  <a:pt x="107013" y="461770"/>
                </a:cubicBezTo>
                <a:cubicBezTo>
                  <a:pt x="272972" y="295821"/>
                  <a:pt x="1059475" y="0"/>
                  <a:pt x="1059475" y="0"/>
                </a:cubicBezTo>
              </a:path>
            </a:pathLst>
          </a:custGeom>
          <a:ln>
            <a:solidFill>
              <a:schemeClr val="tx2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12259"/>
          <a:stretch/>
        </p:blipFill>
        <p:spPr>
          <a:xfrm>
            <a:off x="4964350" y="1746932"/>
            <a:ext cx="3200400" cy="21885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835051" y="2701838"/>
            <a:ext cx="10698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Crossover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02576" y="2328891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Mutation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2772469" y="3131376"/>
            <a:ext cx="402962" cy="533921"/>
          </a:xfrm>
          <a:prstGeom prst="straightConnector1">
            <a:avLst/>
          </a:prstGeom>
          <a:ln>
            <a:solidFill>
              <a:srgbClr val="1F497D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60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Go With The Winners</a:t>
            </a:r>
          </a:p>
        </p:txBody>
      </p:sp>
      <p:pic>
        <p:nvPicPr>
          <p:cNvPr id="5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134695" y="1841360"/>
            <a:ext cx="6653368" cy="443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53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61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>
                <a:solidFill>
                  <a:srgbClr val="1F497D"/>
                </a:solidFill>
              </a:rPr>
              <a:t>Go With The </a:t>
            </a:r>
            <a:r>
              <a:rPr lang="en-US" sz="3200" dirty="0" smtClean="0">
                <a:solidFill>
                  <a:srgbClr val="1F497D"/>
                </a:solidFill>
              </a:rPr>
              <a:t>Winners</a:t>
            </a:r>
            <a:endParaRPr dirty="0"/>
          </a:p>
        </p:txBody>
      </p:sp>
      <p:sp>
        <p:nvSpPr>
          <p:cNvPr id="62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63" name="CustomShape 4"/>
          <p:cNvSpPr/>
          <p:nvPr/>
        </p:nvSpPr>
        <p:spPr>
          <a:xfrm>
            <a:off x="731520" y="1417320"/>
            <a:ext cx="7589160" cy="480024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30000"/>
              </a:lnSpc>
            </a:pPr>
            <a:r>
              <a:rPr lang="en-US" sz="2400" b="1" u="sng" dirty="0">
                <a:latin typeface="Times New Roman"/>
                <a:cs typeface="Times New Roman"/>
              </a:rPr>
              <a:t>GWTW – </a:t>
            </a:r>
            <a:r>
              <a:rPr lang="en-US" sz="2400" b="1" u="sng" dirty="0" smtClean="0">
                <a:latin typeface="Times New Roman"/>
                <a:cs typeface="Times New Roman"/>
              </a:rPr>
              <a:t>Simulated Annealing </a:t>
            </a:r>
            <a:r>
              <a:rPr lang="en-US" sz="2400" b="1" u="sng" dirty="0">
                <a:latin typeface="Times New Roman"/>
                <a:cs typeface="Times New Roman"/>
              </a:rPr>
              <a:t>with survival of fittest</a:t>
            </a:r>
            <a:endParaRPr sz="2400" u="sng" dirty="0">
              <a:latin typeface="Times New Roman"/>
              <a:cs typeface="Times New Roman"/>
            </a:endParaRPr>
          </a:p>
          <a:p>
            <a:pPr marL="342900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>
                <a:latin typeface="Times New Roman"/>
                <a:cs typeface="Times New Roman"/>
              </a:rPr>
              <a:t>Moves are </a:t>
            </a:r>
            <a:r>
              <a:rPr lang="en-US" sz="2400" dirty="0" smtClean="0">
                <a:latin typeface="Times New Roman"/>
                <a:cs typeface="Times New Roman"/>
              </a:rPr>
              <a:t>predetermined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Create</a:t>
            </a:r>
            <a:r>
              <a:rPr lang="en-US" sz="2400" dirty="0">
                <a:latin typeface="Times New Roman"/>
                <a:cs typeface="Times New Roman"/>
              </a:rPr>
              <a:t>/destroy </a:t>
            </a:r>
            <a:r>
              <a:rPr lang="en-US" sz="2400" dirty="0" smtClean="0">
                <a:latin typeface="Times New Roman"/>
                <a:cs typeface="Times New Roman"/>
              </a:rPr>
              <a:t>bonds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Swap </a:t>
            </a:r>
            <a:r>
              <a:rPr lang="en-US" sz="2400" dirty="0">
                <a:latin typeface="Times New Roman"/>
                <a:cs typeface="Times New Roman"/>
              </a:rPr>
              <a:t>bonds to explore phase space faster</a:t>
            </a:r>
            <a:endParaRPr sz="2400" dirty="0">
              <a:latin typeface="Times New Roman"/>
              <a:cs typeface="Times New Roman"/>
            </a:endParaRPr>
          </a:p>
          <a:p>
            <a:pPr marL="342900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>
                <a:latin typeface="Times New Roman"/>
                <a:cs typeface="Times New Roman"/>
              </a:rPr>
              <a:t>Survival of the </a:t>
            </a:r>
            <a:r>
              <a:rPr lang="en-US" sz="2400" dirty="0" smtClean="0">
                <a:latin typeface="Times New Roman"/>
                <a:cs typeface="Times New Roman"/>
              </a:rPr>
              <a:t>fittest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Select </a:t>
            </a:r>
            <a:r>
              <a:rPr lang="en-US" sz="2400" dirty="0">
                <a:latin typeface="Times New Roman"/>
                <a:cs typeface="Times New Roman"/>
              </a:rPr>
              <a:t>single winner of </a:t>
            </a:r>
            <a:r>
              <a:rPr lang="en-US" sz="2400" dirty="0" smtClean="0">
                <a:latin typeface="Times New Roman"/>
                <a:cs typeface="Times New Roman"/>
              </a:rPr>
              <a:t>system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Kill </a:t>
            </a:r>
            <a:r>
              <a:rPr lang="en-US" sz="2400" dirty="0">
                <a:latin typeface="Times New Roman"/>
                <a:cs typeface="Times New Roman"/>
              </a:rPr>
              <a:t>off lower half of </a:t>
            </a:r>
            <a:r>
              <a:rPr lang="en-US" sz="2400" dirty="0" smtClean="0">
                <a:latin typeface="Times New Roman"/>
                <a:cs typeface="Times New Roman"/>
              </a:rPr>
              <a:t>population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130000"/>
              </a:lnSpc>
              <a:buSzPct val="45000"/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Repopulate </a:t>
            </a:r>
            <a:r>
              <a:rPr lang="en-US" sz="2400" dirty="0">
                <a:latin typeface="Times New Roman"/>
                <a:cs typeface="Times New Roman"/>
              </a:rPr>
              <a:t>single winner clone</a:t>
            </a:r>
            <a:endParaRPr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1875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Honeycomb Lattice: Comparison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6859875"/>
              </p:ext>
            </p:extLst>
          </p:nvPr>
        </p:nvGraphicFramePr>
        <p:xfrm>
          <a:off x="440036" y="4623285"/>
          <a:ext cx="8382145" cy="200151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76429"/>
                <a:gridCol w="1676429"/>
                <a:gridCol w="1676429"/>
                <a:gridCol w="1676429"/>
                <a:gridCol w="1676429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Simulated Annealing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Ant Colony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Optimization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Genetic Algorithm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Go With the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Winner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703.6449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Best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535.967999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Run Time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(s)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797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113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1422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Iterations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800000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94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2800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6" name="Picture 5" descr="honeycomb.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9" t="27526" r="24447" b="27182"/>
          <a:stretch/>
        </p:blipFill>
        <p:spPr>
          <a:xfrm>
            <a:off x="3319702" y="1644446"/>
            <a:ext cx="1954674" cy="223886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457014" y="3860466"/>
            <a:ext cx="14215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All Algorithms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59769" y="1256876"/>
            <a:ext cx="16210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Best Solutions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227451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Square Lattice: Comparison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3" name="Picture 2" descr="square.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73" t="26775" r="19589" b="26681"/>
          <a:stretch/>
        </p:blipFill>
        <p:spPr>
          <a:xfrm>
            <a:off x="5345550" y="1605785"/>
            <a:ext cx="2377440" cy="2327023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884635"/>
              </p:ext>
            </p:extLst>
          </p:nvPr>
        </p:nvGraphicFramePr>
        <p:xfrm>
          <a:off x="440036" y="4623285"/>
          <a:ext cx="8382145" cy="200151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76429"/>
                <a:gridCol w="1676429"/>
                <a:gridCol w="1676429"/>
                <a:gridCol w="1676429"/>
                <a:gridCol w="1676429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Simulated Annealing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Ant Colony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Optimization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Genetic Algorithm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Go With the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Winner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1277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1518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Best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1277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450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Run Time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(s)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1093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24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113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1713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Iterations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800000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128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2800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6" name="Picture 5" descr="square.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7" t="26525" r="19913" b="26681"/>
          <a:stretch/>
        </p:blipFill>
        <p:spPr>
          <a:xfrm>
            <a:off x="1198546" y="1605784"/>
            <a:ext cx="2377440" cy="236442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524481" y="3940868"/>
            <a:ext cx="19114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Simulated Annealing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815547" y="3940868"/>
            <a:ext cx="16265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Other Algorithms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659602" y="1337278"/>
            <a:ext cx="16210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Best Solutions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864384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94968" y="3940868"/>
            <a:ext cx="22819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Ant Colony Optimization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700546" y="3940868"/>
            <a:ext cx="17175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Genetic Algorithm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052110" y="3940868"/>
            <a:ext cx="18416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Go With the Winner</a:t>
            </a:r>
          </a:p>
        </p:txBody>
      </p:sp>
      <p:pic>
        <p:nvPicPr>
          <p:cNvPr id="18" name="Picture 17" descr="outputXXX.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1" t="28027" r="25743" b="27182"/>
          <a:stretch/>
        </p:blipFill>
        <p:spPr>
          <a:xfrm>
            <a:off x="1353014" y="1759013"/>
            <a:ext cx="1774419" cy="210312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074" y="1759013"/>
            <a:ext cx="1737684" cy="2103120"/>
          </a:xfrm>
          <a:prstGeom prst="rect">
            <a:avLst/>
          </a:prstGeom>
        </p:spPr>
      </p:pic>
      <p:pic>
        <p:nvPicPr>
          <p:cNvPr id="20" name="Picture 19" descr="HCP_Sheared2.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2" t="27565" r="25081" b="27827"/>
          <a:stretch/>
        </p:blipFill>
        <p:spPr>
          <a:xfrm>
            <a:off x="5952737" y="1759013"/>
            <a:ext cx="1825469" cy="2103120"/>
          </a:xfrm>
          <a:prstGeom prst="rect">
            <a:avLst/>
          </a:prstGeom>
        </p:spPr>
      </p:pic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Sheared Hexagonal Lattice: Comparison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59602" y="1337278"/>
            <a:ext cx="16210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Best Solutions</a:t>
            </a:r>
            <a:endParaRPr lang="en-US" sz="1600" b="1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485177"/>
              </p:ext>
            </p:extLst>
          </p:nvPr>
        </p:nvGraphicFramePr>
        <p:xfrm>
          <a:off x="440036" y="4623285"/>
          <a:ext cx="8267108" cy="200151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66777"/>
                <a:gridCol w="2066777"/>
                <a:gridCol w="2066777"/>
                <a:gridCol w="2066777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Ant Colony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Optimization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Genetic Algorithm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Go With the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Winner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554.928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606.89764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962.64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Best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554.928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554.928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962.64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Run Time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(s)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4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155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940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Iterations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243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3100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6908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Hierarchy of Optimization Methods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51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599791" y="1434174"/>
            <a:ext cx="7987680" cy="3811391"/>
          </a:xfrm>
          <a:prstGeom prst="rect">
            <a:avLst/>
          </a:prstGeom>
        </p:spPr>
      </p:pic>
      <p:sp>
        <p:nvSpPr>
          <p:cNvPr id="52" name="CustomShape 5"/>
          <p:cNvSpPr/>
          <p:nvPr/>
        </p:nvSpPr>
        <p:spPr>
          <a:xfrm>
            <a:off x="3624313" y="3131549"/>
            <a:ext cx="889200" cy="742320"/>
          </a:xfrm>
          <a:prstGeom prst="rect">
            <a:avLst/>
          </a:prstGeom>
          <a:noFill/>
          <a:ln w="38100" cmpd="sng">
            <a:solidFill>
              <a:srgbClr val="FF0000"/>
            </a:solidFill>
            <a:round/>
          </a:ln>
        </p:spPr>
      </p:sp>
      <p:sp>
        <p:nvSpPr>
          <p:cNvPr id="53" name="CustomShape 5"/>
          <p:cNvSpPr/>
          <p:nvPr/>
        </p:nvSpPr>
        <p:spPr>
          <a:xfrm>
            <a:off x="5310678" y="3704594"/>
            <a:ext cx="889200" cy="742320"/>
          </a:xfrm>
          <a:prstGeom prst="rect">
            <a:avLst/>
          </a:prstGeom>
          <a:noFill/>
          <a:ln w="38100" cmpd="sng">
            <a:solidFill>
              <a:srgbClr val="FF0000"/>
            </a:solidFill>
            <a:round/>
          </a:ln>
        </p:spPr>
      </p:sp>
      <p:sp>
        <p:nvSpPr>
          <p:cNvPr id="54" name="CustomShape 5"/>
          <p:cNvSpPr/>
          <p:nvPr/>
        </p:nvSpPr>
        <p:spPr>
          <a:xfrm>
            <a:off x="6931066" y="3164539"/>
            <a:ext cx="889200" cy="742320"/>
          </a:xfrm>
          <a:prstGeom prst="rect">
            <a:avLst/>
          </a:prstGeom>
          <a:noFill/>
          <a:ln w="38100" cmpd="sng">
            <a:solidFill>
              <a:srgbClr val="FF0000"/>
            </a:solidFill>
            <a:round/>
          </a:ln>
        </p:spPr>
      </p:sp>
      <p:sp>
        <p:nvSpPr>
          <p:cNvPr id="55" name="CustomShape 5"/>
          <p:cNvSpPr/>
          <p:nvPr/>
        </p:nvSpPr>
        <p:spPr>
          <a:xfrm>
            <a:off x="7853254" y="4077100"/>
            <a:ext cx="889200" cy="742320"/>
          </a:xfrm>
          <a:prstGeom prst="rect">
            <a:avLst/>
          </a:prstGeom>
          <a:noFill/>
          <a:ln w="38100" cmpd="sng">
            <a:solidFill>
              <a:srgbClr val="FF0000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2513953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642860"/>
              </p:ext>
            </p:extLst>
          </p:nvPr>
        </p:nvGraphicFramePr>
        <p:xfrm>
          <a:off x="440036" y="4623285"/>
          <a:ext cx="8382145" cy="200151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76429"/>
                <a:gridCol w="1676429"/>
                <a:gridCol w="1676429"/>
                <a:gridCol w="1676429"/>
                <a:gridCol w="1676429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Simulated Annealing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Ant Colony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Optimization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Genetic Algorithm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Go With the</a:t>
                      </a:r>
                    </a:p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Winner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2999.99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463.1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672.762708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2708.94068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Best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Energy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2999.99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463.1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612.181165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2571.18136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 Run Time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(s)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821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Times New Roman"/>
                        </a:rPr>
                        <a:t>715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187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1435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Times New Roman"/>
                          <a:cs typeface="Times New Roman"/>
                        </a:rPr>
                        <a:t>Avg</a:t>
                      </a:r>
                      <a:r>
                        <a:rPr lang="en-US" sz="1400" baseline="0" dirty="0" smtClean="0">
                          <a:latin typeface="Times New Roman"/>
                          <a:cs typeface="Times New Roman"/>
                        </a:rPr>
                        <a:t> Iterations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800000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5101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4200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Times New Roman"/>
                          <a:cs typeface="Times New Roman"/>
                        </a:rPr>
                        <a:t>400000</a:t>
                      </a:r>
                      <a:endParaRPr lang="en-US" sz="140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1F497D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Square Lattice-Random Positions: Comparison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59602" y="1337278"/>
            <a:ext cx="16210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/>
              <a:t>Best Solutions</a:t>
            </a:r>
            <a:endParaRPr lang="en-US" sz="1600" b="1" dirty="0"/>
          </a:p>
        </p:txBody>
      </p:sp>
      <p:pic>
        <p:nvPicPr>
          <p:cNvPr id="18" name="Picture 17" descr="random.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9" t="27026" r="20885" b="26932"/>
          <a:stretch/>
        </p:blipFill>
        <p:spPr>
          <a:xfrm>
            <a:off x="2451260" y="1759013"/>
            <a:ext cx="2057400" cy="2079683"/>
          </a:xfrm>
          <a:prstGeom prst="rect">
            <a:avLst/>
          </a:prstGeom>
        </p:spPr>
      </p:pic>
      <p:pic>
        <p:nvPicPr>
          <p:cNvPr id="19" name="Picture 18" descr="squareRandom.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3" t="26070" r="20891" b="26848"/>
          <a:stretch/>
        </p:blipFill>
        <p:spPr>
          <a:xfrm>
            <a:off x="267165" y="1761745"/>
            <a:ext cx="2057400" cy="2074219"/>
          </a:xfrm>
          <a:prstGeom prst="rect">
            <a:avLst/>
          </a:prstGeom>
        </p:spPr>
      </p:pic>
      <p:pic>
        <p:nvPicPr>
          <p:cNvPr id="20" name="Picture 19" descr="SquareRandom.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9" t="25921" r="19028" b="26784"/>
          <a:stretch/>
        </p:blipFill>
        <p:spPr>
          <a:xfrm>
            <a:off x="6757607" y="1753726"/>
            <a:ext cx="2057400" cy="2090257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340165" y="3940868"/>
            <a:ext cx="19114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Simulated Annealing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314091" y="3940868"/>
            <a:ext cx="22819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Ant Colony Optimization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755101" y="3940868"/>
            <a:ext cx="17175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Genetic Algorithm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865472" y="3940868"/>
            <a:ext cx="18416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Go With the Winner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355" y="1797402"/>
            <a:ext cx="1995558" cy="200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5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65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>
                <a:solidFill>
                  <a:srgbClr val="1F497D"/>
                </a:solidFill>
              </a:rPr>
              <a:t>Comparison </a:t>
            </a:r>
            <a:r>
              <a:rPr lang="en-US" sz="3200" dirty="0" smtClean="0">
                <a:solidFill>
                  <a:srgbClr val="1F497D"/>
                </a:solidFill>
              </a:rPr>
              <a:t>Between Solutions</a:t>
            </a:r>
            <a:endParaRPr dirty="0"/>
          </a:p>
        </p:txBody>
      </p:sp>
      <p:sp>
        <p:nvSpPr>
          <p:cNvPr id="66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pic>
        <p:nvPicPr>
          <p:cNvPr id="67" name="Picture 66"/>
          <p:cNvPicPr/>
          <p:nvPr/>
        </p:nvPicPr>
        <p:blipFill>
          <a:blip r:embed="rId2"/>
          <a:stretch>
            <a:fillRect/>
          </a:stretch>
        </p:blipFill>
        <p:spPr>
          <a:xfrm>
            <a:off x="448560" y="1600200"/>
            <a:ext cx="4014021" cy="4045798"/>
          </a:xfrm>
          <a:prstGeom prst="rect">
            <a:avLst/>
          </a:prstGeom>
        </p:spPr>
      </p:pic>
      <p:sp>
        <p:nvSpPr>
          <p:cNvPr id="68" name="CustomShape 4"/>
          <p:cNvSpPr/>
          <p:nvPr/>
        </p:nvSpPr>
        <p:spPr>
          <a:xfrm>
            <a:off x="4685919" y="1600200"/>
            <a:ext cx="4325061" cy="469728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 sz="2400" dirty="0" smtClean="0">
                <a:latin typeface="Times New Roman"/>
                <a:cs typeface="Times New Roman"/>
              </a:rPr>
              <a:t>Square Lattice - Random Positions</a:t>
            </a:r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FF"/>
                </a:solidFill>
                <a:latin typeface="Times New Roman"/>
                <a:cs typeface="Times New Roman"/>
              </a:rPr>
              <a:t>ACO</a:t>
            </a:r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FF0000"/>
                </a:solidFill>
                <a:latin typeface="Times New Roman"/>
                <a:cs typeface="Times New Roman"/>
              </a:rPr>
              <a:t>GA</a:t>
            </a:r>
            <a:endParaRPr sz="2400" dirty="0">
              <a:latin typeface="Times New Roman"/>
              <a:cs typeface="Times New Roman"/>
            </a:endParaRPr>
          </a:p>
          <a:p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00"/>
                </a:solidFill>
                <a:latin typeface="Times New Roman"/>
                <a:cs typeface="Times New Roman"/>
              </a:rPr>
              <a:t>Connections</a:t>
            </a:r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00"/>
                </a:solidFill>
                <a:latin typeface="Times New Roman"/>
                <a:cs typeface="Times New Roman"/>
              </a:rPr>
              <a:t>634 similar  </a:t>
            </a:r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00"/>
                </a:solidFill>
                <a:latin typeface="Times New Roman"/>
                <a:cs typeface="Times New Roman"/>
              </a:rPr>
              <a:t>270 unique</a:t>
            </a:r>
            <a:endParaRPr sz="2400" dirty="0">
              <a:latin typeface="Times New Roman"/>
              <a:cs typeface="Times New Roman"/>
            </a:endParaRPr>
          </a:p>
          <a:p>
            <a:endParaRPr sz="2400" dirty="0">
              <a:latin typeface="Times New Roman"/>
              <a:cs typeface="Times New Roman"/>
            </a:endParaRPr>
          </a:p>
          <a:p>
            <a:r>
              <a:rPr lang="en-US" sz="2400" dirty="0">
                <a:solidFill>
                  <a:srgbClr val="000000"/>
                </a:solidFill>
                <a:latin typeface="Times New Roman"/>
                <a:cs typeface="Times New Roman"/>
              </a:rPr>
              <a:t>138 : 132</a:t>
            </a:r>
            <a:r>
              <a:rPr lang="en-US" sz="240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Left v/s Right</a:t>
            </a:r>
            <a:endParaRPr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50401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70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Sample Simulation – ACO with Honeycomb</a:t>
            </a:r>
            <a:endParaRPr dirty="0"/>
          </a:p>
        </p:txBody>
      </p:sp>
      <p:sp>
        <p:nvSpPr>
          <p:cNvPr id="71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pic>
        <p:nvPicPr>
          <p:cNvPr id="2" name="honeycomb_movie.mp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3362" t="26934" r="23805" b="26565"/>
          <a:stretch/>
        </p:blipFill>
        <p:spPr>
          <a:xfrm>
            <a:off x="3001702" y="1878729"/>
            <a:ext cx="3177257" cy="361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85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" fill="hold">
                      <p:stCondLst>
                        <p:cond delay="0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70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Conclusion</a:t>
            </a:r>
            <a:endParaRPr/>
          </a:p>
        </p:txBody>
      </p:sp>
      <p:sp>
        <p:nvSpPr>
          <p:cNvPr id="71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72" name="CustomShape 4"/>
          <p:cNvSpPr/>
          <p:nvPr/>
        </p:nvSpPr>
        <p:spPr>
          <a:xfrm>
            <a:off x="457200" y="1600199"/>
            <a:ext cx="8228520" cy="4792423"/>
          </a:xfrm>
          <a:prstGeom prst="rect">
            <a:avLst/>
          </a:prstGeom>
        </p:spPr>
        <p:txBody>
          <a:bodyPr wrap="square" lIns="90000" tIns="45000" rIns="90000" bIns="45000"/>
          <a:lstStyle/>
          <a:p>
            <a:pPr marL="571500" indent="-571500">
              <a:lnSpc>
                <a:spcPct val="150000"/>
              </a:lnSpc>
              <a:buSzPct val="45000"/>
              <a:buFont typeface="Arial"/>
              <a:buChar char="•"/>
            </a:pPr>
            <a:r>
              <a:rPr lang="en-US" dirty="0">
                <a:latin typeface="Times New Roman"/>
                <a:cs typeface="Times New Roman"/>
              </a:rPr>
              <a:t>ACO </a:t>
            </a:r>
            <a:r>
              <a:rPr lang="en-US" dirty="0" smtClean="0">
                <a:latin typeface="Times New Roman"/>
                <a:cs typeface="Times New Roman"/>
              </a:rPr>
              <a:t>outperforms other algorithms in all test cases</a:t>
            </a:r>
          </a:p>
          <a:p>
            <a:pPr marL="571500" indent="-571500">
              <a:lnSpc>
                <a:spcPct val="150000"/>
              </a:lnSpc>
              <a:buSzPct val="45000"/>
              <a:buFont typeface="Arial"/>
              <a:buChar char="•"/>
            </a:pPr>
            <a:r>
              <a:rPr lang="en-US" dirty="0" smtClean="0">
                <a:latin typeface="Times New Roman"/>
                <a:cs typeface="Times New Roman"/>
              </a:rPr>
              <a:t>GA generates multiple solutions – search space exploration</a:t>
            </a:r>
          </a:p>
          <a:p>
            <a:pPr marL="571500" indent="-571500">
              <a:lnSpc>
                <a:spcPct val="150000"/>
              </a:lnSpc>
              <a:buSzPct val="45000"/>
              <a:buFont typeface="Arial"/>
              <a:buChar char="•"/>
            </a:pPr>
            <a:r>
              <a:rPr lang="en-US" dirty="0" smtClean="0">
                <a:latin typeface="Times New Roman"/>
                <a:cs typeface="Times New Roman"/>
              </a:rPr>
              <a:t>SA is not very efficient for this problem</a:t>
            </a:r>
          </a:p>
          <a:p>
            <a:pPr marL="571500" indent="-571500">
              <a:lnSpc>
                <a:spcPct val="150000"/>
              </a:lnSpc>
              <a:buSzPct val="45000"/>
              <a:buFont typeface="Arial"/>
              <a:buChar char="•"/>
            </a:pPr>
            <a:r>
              <a:rPr lang="en-US" dirty="0" smtClean="0">
                <a:latin typeface="Times New Roman"/>
                <a:cs typeface="Times New Roman"/>
              </a:rPr>
              <a:t>GWTWs accelerates convergence of SA methods; also yields lower energy solutions</a:t>
            </a:r>
            <a:endParaRPr dirty="0">
              <a:latin typeface="Times New Roman"/>
              <a:cs typeface="Times New Roman"/>
            </a:endParaRPr>
          </a:p>
          <a:p>
            <a:pPr marL="571500" indent="-571500">
              <a:lnSpc>
                <a:spcPct val="150000"/>
              </a:lnSpc>
              <a:buSzPct val="45000"/>
              <a:buFont typeface="Arial"/>
              <a:buChar char="•"/>
            </a:pPr>
            <a:r>
              <a:rPr lang="en-US" dirty="0">
                <a:latin typeface="Times New Roman"/>
                <a:cs typeface="Times New Roman"/>
              </a:rPr>
              <a:t>Choice of move is essential for efficient </a:t>
            </a:r>
            <a:r>
              <a:rPr lang="en-US" dirty="0" smtClean="0">
                <a:latin typeface="Times New Roman"/>
                <a:cs typeface="Times New Roman"/>
              </a:rPr>
              <a:t>computation</a:t>
            </a:r>
            <a:endParaRPr dirty="0">
              <a:latin typeface="Times New Roman"/>
              <a:cs typeface="Times New Roman"/>
            </a:endParaRPr>
          </a:p>
          <a:p>
            <a:pPr marL="571500" indent="-571500">
              <a:lnSpc>
                <a:spcPct val="150000"/>
              </a:lnSpc>
              <a:buSzPct val="45000"/>
              <a:buFont typeface="Arial"/>
              <a:buChar char="•"/>
            </a:pPr>
            <a:r>
              <a:rPr lang="en-US" dirty="0">
                <a:latin typeface="Times New Roman"/>
                <a:cs typeface="Times New Roman"/>
              </a:rPr>
              <a:t>Must highly tune code to run</a:t>
            </a:r>
            <a:endParaRPr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36488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 1"/>
          <p:cNvSpPr/>
          <p:nvPr/>
        </p:nvSpPr>
        <p:spPr>
          <a:xfrm>
            <a:off x="0" y="3700971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70" name="CustomShape 2"/>
          <p:cNvSpPr/>
          <p:nvPr/>
        </p:nvSpPr>
        <p:spPr>
          <a:xfrm>
            <a:off x="457200" y="2756691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Thank You</a:t>
            </a:r>
            <a:endParaRPr dirty="0"/>
          </a:p>
        </p:txBody>
      </p:sp>
      <p:sp>
        <p:nvSpPr>
          <p:cNvPr id="71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298746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Hamiltonian Description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457200" y="4338306"/>
            <a:ext cx="8229240" cy="2028954"/>
          </a:xfrm>
        </p:spPr>
        <p:txBody>
          <a:bodyPr/>
          <a:lstStyle/>
          <a:p>
            <a:pPr marL="115888"/>
            <a:r>
              <a:rPr lang="en-US" dirty="0" smtClean="0">
                <a:latin typeface="Times New Roman"/>
                <a:cs typeface="Times New Roman"/>
              </a:rPr>
              <a:t>Where,</a:t>
            </a:r>
          </a:p>
          <a:p>
            <a:pPr marL="115888"/>
            <a:r>
              <a:rPr lang="en-US" i="1" dirty="0" err="1" smtClean="0">
                <a:latin typeface="Times New Roman"/>
                <a:cs typeface="Times New Roman"/>
              </a:rPr>
              <a:t>r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is the position of </a:t>
            </a:r>
            <a:r>
              <a:rPr lang="en-US" i="1" dirty="0" err="1" smtClean="0">
                <a:latin typeface="Times New Roman"/>
                <a:cs typeface="Times New Roman"/>
              </a:rPr>
              <a:t>particle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endParaRPr lang="en-US" i="1" baseline="-25000" dirty="0" smtClean="0">
              <a:latin typeface="Times New Roman"/>
              <a:cs typeface="Times New Roman"/>
            </a:endParaRPr>
          </a:p>
          <a:p>
            <a:pPr marL="115888"/>
            <a:r>
              <a:rPr lang="en-US" dirty="0" err="1" smtClean="0">
                <a:latin typeface="Times New Roman"/>
                <a:cs typeface="Times New Roman"/>
              </a:rPr>
              <a:t>V</a:t>
            </a:r>
            <a:r>
              <a:rPr lang="en-US" baseline="-25000" dirty="0" err="1" smtClean="0">
                <a:latin typeface="Times New Roman"/>
                <a:cs typeface="Times New Roman"/>
              </a:rPr>
              <a:t>k</a:t>
            </a:r>
            <a:r>
              <a:rPr lang="en-US" dirty="0" smtClean="0">
                <a:latin typeface="Times New Roman"/>
                <a:cs typeface="Times New Roman"/>
              </a:rPr>
              <a:t> is the number of vertices </a:t>
            </a:r>
            <a:r>
              <a:rPr lang="en-US" i="1" dirty="0" err="1" smtClean="0">
                <a:latin typeface="Times New Roman"/>
                <a:cs typeface="Times New Roman"/>
              </a:rPr>
              <a:t>particle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baseline="-25000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is connected to</a:t>
            </a:r>
          </a:p>
          <a:p>
            <a:pPr marL="115888"/>
            <a:r>
              <a:rPr lang="en-US" dirty="0" smtClean="0">
                <a:latin typeface="Times New Roman"/>
                <a:cs typeface="Times New Roman"/>
              </a:rPr>
              <a:t>V</a:t>
            </a:r>
            <a:r>
              <a:rPr lang="en-US" baseline="-25000" dirty="0">
                <a:latin typeface="Times New Roman"/>
                <a:cs typeface="Times New Roman"/>
              </a:rPr>
              <a:t>0</a:t>
            </a:r>
            <a:r>
              <a:rPr lang="en-US" dirty="0" smtClean="0">
                <a:latin typeface="Times New Roman"/>
                <a:cs typeface="Times New Roman"/>
              </a:rPr>
              <a:t> is the actual number of vertices </a:t>
            </a:r>
            <a:r>
              <a:rPr lang="en-US" i="1" dirty="0" err="1" smtClean="0">
                <a:latin typeface="Times New Roman"/>
                <a:cs typeface="Times New Roman"/>
              </a:rPr>
              <a:t>particle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baseline="-25000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should be connected to</a:t>
            </a:r>
            <a:endParaRPr lang="en-US" i="1" baseline="-25000" dirty="0" smtClean="0">
              <a:latin typeface="Times New Roman"/>
              <a:cs typeface="Times New Roman"/>
            </a:endParaRPr>
          </a:p>
          <a:p>
            <a:pPr marL="115888"/>
            <a:r>
              <a:rPr lang="en-US" dirty="0">
                <a:latin typeface="Times New Roman"/>
                <a:cs typeface="Times New Roman"/>
              </a:rPr>
              <a:t>k</a:t>
            </a:r>
            <a:r>
              <a:rPr lang="en-US" baseline="-25000" dirty="0" smtClean="0">
                <a:latin typeface="Times New Roman"/>
                <a:cs typeface="Times New Roman"/>
              </a:rPr>
              <a:t>b</a:t>
            </a:r>
            <a:r>
              <a:rPr lang="en-US" dirty="0" smtClean="0">
                <a:latin typeface="Times New Roman"/>
                <a:cs typeface="Times New Roman"/>
              </a:rPr>
              <a:t> = 1, </a:t>
            </a:r>
            <a:r>
              <a:rPr lang="en-US" dirty="0" smtClean="0">
                <a:latin typeface="Times New Roman"/>
                <a:cs typeface="Times New Roman"/>
              </a:rPr>
              <a:t>bond constant</a:t>
            </a:r>
            <a:endParaRPr lang="en-US" dirty="0" smtClean="0">
              <a:latin typeface="Times New Roman"/>
              <a:cs typeface="Times New Roman"/>
            </a:endParaRPr>
          </a:p>
          <a:p>
            <a:pPr marL="115888"/>
            <a:r>
              <a:rPr lang="en-US" dirty="0" err="1" smtClean="0">
                <a:latin typeface="Times New Roman"/>
                <a:cs typeface="Times New Roman"/>
              </a:rPr>
              <a:t>k</a:t>
            </a:r>
            <a:r>
              <a:rPr lang="en-US" baseline="-25000" dirty="0" err="1" smtClean="0">
                <a:latin typeface="Times New Roman"/>
                <a:cs typeface="Times New Roman"/>
              </a:rPr>
              <a:t>v</a:t>
            </a:r>
            <a:r>
              <a:rPr lang="en-US" dirty="0" smtClean="0">
                <a:latin typeface="Times New Roman"/>
                <a:cs typeface="Times New Roman"/>
              </a:rPr>
              <a:t> = 1024, vertex constant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6381299"/>
              </p:ext>
            </p:extLst>
          </p:nvPr>
        </p:nvGraphicFramePr>
        <p:xfrm>
          <a:off x="506682" y="1587644"/>
          <a:ext cx="8229240" cy="1396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Equation" r:id="rId3" imgW="2844800" imgH="482600" progId="Equation.3">
                  <p:embed/>
                </p:oleObj>
              </mc:Choice>
              <mc:Fallback>
                <p:oleObj name="Equation" r:id="rId3" imgW="2844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6682" y="1587644"/>
                        <a:ext cx="8229240" cy="1396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Oval 5"/>
          <p:cNvSpPr/>
          <p:nvPr/>
        </p:nvSpPr>
        <p:spPr>
          <a:xfrm>
            <a:off x="6317297" y="1455683"/>
            <a:ext cx="2606092" cy="159598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stCxn id="6" idx="4"/>
            <a:endCxn id="9" idx="3"/>
          </p:cNvCxnSpPr>
          <p:nvPr/>
        </p:nvCxnSpPr>
        <p:spPr>
          <a:xfrm flipH="1">
            <a:off x="7088640" y="3051668"/>
            <a:ext cx="531703" cy="73264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3604391" y="3461143"/>
            <a:ext cx="34842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Penalizes  vertices with connections unequal to required connection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304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Test Systems</a:t>
            </a:r>
            <a:endParaRPr lang="en-US" sz="3200" dirty="0" smtClean="0">
              <a:solidFill>
                <a:schemeClr val="tx2"/>
              </a:solidFill>
            </a:endParaRPr>
          </a:p>
        </p:txBody>
      </p:sp>
      <p:pic>
        <p:nvPicPr>
          <p:cNvPr id="3" name="Picture 2" descr="honeycombLattice.png"/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3" t="5703" r="7897" b="4749"/>
          <a:stretch/>
        </p:blipFill>
        <p:spPr>
          <a:xfrm>
            <a:off x="337052" y="1457056"/>
            <a:ext cx="3017520" cy="2377440"/>
          </a:xfrm>
          <a:prstGeom prst="rect">
            <a:avLst/>
          </a:prstGeom>
        </p:spPr>
      </p:pic>
      <p:pic>
        <p:nvPicPr>
          <p:cNvPr id="5" name="Picture 4" descr="randomLattice.png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5" t="7035" r="7075" b="6007"/>
          <a:stretch/>
        </p:blipFill>
        <p:spPr>
          <a:xfrm>
            <a:off x="4434003" y="4192040"/>
            <a:ext cx="3017520" cy="23774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26557" y="2300474"/>
            <a:ext cx="1393478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Honeycomb Lattice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7392873" y="4872587"/>
            <a:ext cx="1683874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Square Lattice – </a:t>
            </a:r>
          </a:p>
          <a:p>
            <a:r>
              <a:rPr lang="en-US" sz="1600" dirty="0" smtClean="0">
                <a:latin typeface="Times New Roman"/>
                <a:cs typeface="Times New Roman"/>
              </a:rPr>
              <a:t>Random Positions</a:t>
            </a:r>
            <a:endParaRPr lang="en-US" sz="1600" dirty="0"/>
          </a:p>
        </p:txBody>
      </p:sp>
      <p:pic>
        <p:nvPicPr>
          <p:cNvPr id="7" name="Picture 6" descr="squareLattice.png"/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97" t="7653" r="7215" b="5572"/>
          <a:stretch/>
        </p:blipFill>
        <p:spPr>
          <a:xfrm>
            <a:off x="337052" y="4192040"/>
            <a:ext cx="3017520" cy="2377440"/>
          </a:xfrm>
          <a:prstGeom prst="rect">
            <a:avLst/>
          </a:prstGeom>
        </p:spPr>
      </p:pic>
      <p:pic>
        <p:nvPicPr>
          <p:cNvPr id="9" name="Picture 8" descr="sheared2.png"/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0" t="6581" r="8082" b="5978"/>
          <a:stretch/>
        </p:blipFill>
        <p:spPr>
          <a:xfrm>
            <a:off x="4434003" y="1457056"/>
            <a:ext cx="3017520" cy="237744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326557" y="4872587"/>
            <a:ext cx="1017949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Square Lattice</a:t>
            </a:r>
            <a:endParaRPr lang="en-US" sz="1600" dirty="0"/>
          </a:p>
        </p:txBody>
      </p:sp>
      <p:sp>
        <p:nvSpPr>
          <p:cNvPr id="12" name="Rectangle 11"/>
          <p:cNvSpPr/>
          <p:nvPr/>
        </p:nvSpPr>
        <p:spPr>
          <a:xfrm>
            <a:off x="7392873" y="2300474"/>
            <a:ext cx="13934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Sheared</a:t>
            </a:r>
          </a:p>
          <a:p>
            <a:r>
              <a:rPr lang="en-US" sz="1600" dirty="0" smtClean="0">
                <a:latin typeface="Times New Roman"/>
                <a:cs typeface="Times New Roman"/>
              </a:rPr>
              <a:t>Honeycomb Lattice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03422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10" name="CustomShape 3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 b="1">
                <a:solidFill>
                  <a:srgbClr val="000000"/>
                </a:solidFill>
                <a:latin typeface="Times New Roman"/>
                <a:ea typeface="DejaVu Sans"/>
              </a:rPr>
              <a:t>Java – </a:t>
            </a:r>
            <a:r>
              <a:rPr lang="en-US" sz="3200" b="1" i="1">
                <a:solidFill>
                  <a:srgbClr val="000000"/>
                </a:solidFill>
                <a:latin typeface="Times New Roman"/>
                <a:ea typeface="DejaVu Sans"/>
              </a:rPr>
              <a:t>Heavylifting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Times New Roman"/>
                <a:ea typeface="DejaVu Sans"/>
              </a:rPr>
              <a:t>Cross-Platform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Times New Roman"/>
                <a:ea typeface="DejaVu Sans"/>
              </a:rPr>
              <a:t>Abstraction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Times New Roman"/>
                <a:ea typeface="DejaVu Sans"/>
              </a:rPr>
              <a:t>TDD - JUnit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Times New Roman"/>
                <a:ea typeface="DejaVu Sans"/>
              </a:rPr>
              <a:t>Threads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DejaVu Sans"/>
              </a:rPr>
              <a:t>Python – </a:t>
            </a:r>
            <a:r>
              <a:rPr lang="en-US" sz="3200" i="1">
                <a:solidFill>
                  <a:srgbClr val="000000"/>
                </a:solidFill>
                <a:latin typeface="Times New Roman"/>
                <a:ea typeface="DejaVu Sans"/>
              </a:rPr>
              <a:t>Analysis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DejaVu Sans"/>
              </a:rPr>
              <a:t>Tcl (VMD) – </a:t>
            </a:r>
            <a:r>
              <a:rPr lang="en-US" sz="3200" i="1">
                <a:solidFill>
                  <a:srgbClr val="000000"/>
                </a:solidFill>
                <a:latin typeface="Times New Roman"/>
                <a:ea typeface="DejaVu Sans"/>
              </a:rPr>
              <a:t>Analysis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DejaVu Sans"/>
              </a:rPr>
              <a:t>Awk – Input File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/>
          </a:p>
          <a:p>
            <a:endParaRPr/>
          </a:p>
        </p:txBody>
      </p:sp>
      <p:pic>
        <p:nvPicPr>
          <p:cNvPr id="11" name="Picture 10"/>
          <p:cNvPicPr/>
          <p:nvPr/>
        </p:nvPicPr>
        <p:blipFill>
          <a:blip r:embed="rId2"/>
          <a:stretch>
            <a:fillRect/>
          </a:stretch>
        </p:blipFill>
        <p:spPr>
          <a:xfrm>
            <a:off x="4270320" y="2514600"/>
            <a:ext cx="4645080" cy="1764720"/>
          </a:xfrm>
          <a:prstGeom prst="rect">
            <a:avLst/>
          </a:prstGeom>
        </p:spPr>
      </p:pic>
      <p:sp>
        <p:nvSpPr>
          <p:cNvPr id="7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 dirty="0" smtClean="0">
                <a:solidFill>
                  <a:srgbClr val="1F497D"/>
                </a:solidFill>
              </a:rPr>
              <a:t>Code Implementation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6322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Simulated Annealing: Controlled Cooling</a:t>
            </a:r>
            <a:endParaRPr lang="en-US" sz="3200" dirty="0">
              <a:solidFill>
                <a:schemeClr val="tx2"/>
              </a:solidFill>
            </a:endParaRPr>
          </a:p>
        </p:txBody>
      </p:sp>
      <p:cxnSp>
        <p:nvCxnSpPr>
          <p:cNvPr id="60" name="Straight Connector 59"/>
          <p:cNvCxnSpPr/>
          <p:nvPr/>
        </p:nvCxnSpPr>
        <p:spPr>
          <a:xfrm>
            <a:off x="0" y="1219200"/>
            <a:ext cx="9144000" cy="0"/>
          </a:xfrm>
          <a:prstGeom prst="line">
            <a:avLst/>
          </a:prstGeom>
          <a:ln w="28575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7" descr="C:\temp\CodeCogsEqn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3152775"/>
            <a:ext cx="211455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" name="TextBox 8"/>
          <p:cNvSpPr txBox="1">
            <a:spLocks noChangeArrowheads="1"/>
          </p:cNvSpPr>
          <p:nvPr/>
        </p:nvSpPr>
        <p:spPr bwMode="auto">
          <a:xfrm>
            <a:off x="0" y="6520190"/>
            <a:ext cx="914400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Font typeface="Calibri" pitchFamily="-60" charset="0"/>
              <a:buAutoNum type="arabicPeriod"/>
            </a:pPr>
            <a:r>
              <a:rPr lang="en-US" sz="1050" dirty="0">
                <a:latin typeface="Calibri" pitchFamily="-60" charset="0"/>
              </a:rPr>
              <a:t>"Optimization by Simulated Annealing"    S. Kirkpatrick, C. D. </a:t>
            </a:r>
            <a:r>
              <a:rPr lang="en-US" sz="1050" dirty="0" err="1">
                <a:latin typeface="Calibri" pitchFamily="-60" charset="0"/>
              </a:rPr>
              <a:t>Gelatt</a:t>
            </a:r>
            <a:r>
              <a:rPr lang="en-US" sz="1050" dirty="0">
                <a:latin typeface="Calibri" pitchFamily="-60" charset="0"/>
              </a:rPr>
              <a:t>, Jr., and M. P. </a:t>
            </a:r>
            <a:r>
              <a:rPr lang="en-US" sz="1050" dirty="0" err="1">
                <a:latin typeface="Calibri" pitchFamily="-60" charset="0"/>
              </a:rPr>
              <a:t>Vecchi</a:t>
            </a:r>
            <a:r>
              <a:rPr lang="en-US" sz="1050" dirty="0">
                <a:latin typeface="Calibri" pitchFamily="-60" charset="0"/>
              </a:rPr>
              <a:t>, Science 13 May 1983: 220 (4598), 671-680.</a:t>
            </a:r>
          </a:p>
        </p:txBody>
      </p:sp>
      <p:pic>
        <p:nvPicPr>
          <p:cNvPr id="43" name="Picture 8" descr="SA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0" y="1371600"/>
            <a:ext cx="410210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50489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35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Simulated Annealing Moves </a:t>
            </a:r>
            <a:endParaRPr/>
          </a:p>
        </p:txBody>
      </p:sp>
      <p:sp>
        <p:nvSpPr>
          <p:cNvPr id="36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37" name="CustomShape 4"/>
          <p:cNvSpPr/>
          <p:nvPr/>
        </p:nvSpPr>
        <p:spPr>
          <a:xfrm>
            <a:off x="488160" y="6328440"/>
            <a:ext cx="7741080" cy="3463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/>
              <a:t>http://mathbits.com/mathbits/studentresources/graphpaper/graphpaper.htm</a:t>
            </a:r>
            <a:endParaRPr/>
          </a:p>
        </p:txBody>
      </p:sp>
      <p:pic>
        <p:nvPicPr>
          <p:cNvPr id="38" name="Pictur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1425240" y="1371600"/>
            <a:ext cx="6163920" cy="4297320"/>
          </a:xfrm>
          <a:prstGeom prst="rect">
            <a:avLst/>
          </a:prstGeom>
        </p:spPr>
      </p:pic>
      <p:sp>
        <p:nvSpPr>
          <p:cNvPr id="39" name="Line 5"/>
          <p:cNvSpPr/>
          <p:nvPr/>
        </p:nvSpPr>
        <p:spPr>
          <a:xfrm>
            <a:off x="5082840" y="1828800"/>
            <a:ext cx="2194560" cy="2011680"/>
          </a:xfrm>
          <a:prstGeom prst="line">
            <a:avLst/>
          </a:prstGeom>
          <a:ln w="54720" cap="rnd">
            <a:solidFill>
              <a:srgbClr val="000000"/>
            </a:solidFill>
            <a:custDash>
              <a:ds d="0" sp="0"/>
              <a:ds d="0" sp="0"/>
            </a:custDash>
            <a:round/>
          </a:ln>
        </p:spPr>
      </p:sp>
    </p:spTree>
    <p:extLst>
      <p:ext uri="{BB962C8B-B14F-4D97-AF65-F5344CB8AC3E}">
        <p14:creationId xmlns:p14="http://schemas.microsoft.com/office/powerpoint/2010/main" val="1916849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 1"/>
          <p:cNvSpPr/>
          <p:nvPr/>
        </p:nvSpPr>
        <p:spPr>
          <a:xfrm>
            <a:off x="0" y="1218960"/>
            <a:ext cx="9144000" cy="0"/>
          </a:xfrm>
          <a:prstGeom prst="line">
            <a:avLst/>
          </a:prstGeom>
          <a:ln w="28440">
            <a:solidFill>
              <a:srgbClr val="1F497D"/>
            </a:solidFill>
            <a:round/>
          </a:ln>
        </p:spPr>
      </p:sp>
      <p:sp>
        <p:nvSpPr>
          <p:cNvPr id="41" name="CustomShape 2"/>
          <p:cNvSpPr/>
          <p:nvPr/>
        </p:nvSpPr>
        <p:spPr>
          <a:xfrm>
            <a:off x="457200" y="274680"/>
            <a:ext cx="8228520" cy="11422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3200">
                <a:solidFill>
                  <a:srgbClr val="1F497D"/>
                </a:solidFill>
              </a:rPr>
              <a:t>Simulated Annealing Moves </a:t>
            </a:r>
            <a:endParaRPr/>
          </a:p>
        </p:txBody>
      </p:sp>
      <p:sp>
        <p:nvSpPr>
          <p:cNvPr id="42" name="CustomShape 3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</p:spPr>
      </p:sp>
      <p:sp>
        <p:nvSpPr>
          <p:cNvPr id="43" name="CustomShape 4"/>
          <p:cNvSpPr/>
          <p:nvPr/>
        </p:nvSpPr>
        <p:spPr>
          <a:xfrm>
            <a:off x="488160" y="6328440"/>
            <a:ext cx="7741080" cy="3463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/>
              <a:t>http://mathbits.com/mathbits/studentresources/graphpaper/graphpaper.htm</a:t>
            </a:r>
            <a:endParaRPr/>
          </a:p>
        </p:txBody>
      </p:sp>
      <p:pic>
        <p:nvPicPr>
          <p:cNvPr id="44" name="Picture 43"/>
          <p:cNvPicPr/>
          <p:nvPr/>
        </p:nvPicPr>
        <p:blipFill>
          <a:blip r:embed="rId2"/>
          <a:stretch>
            <a:fillRect/>
          </a:stretch>
        </p:blipFill>
        <p:spPr>
          <a:xfrm>
            <a:off x="1425240" y="1371600"/>
            <a:ext cx="6163920" cy="4297320"/>
          </a:xfrm>
          <a:prstGeom prst="rect">
            <a:avLst/>
          </a:prstGeom>
        </p:spPr>
      </p:pic>
      <p:sp>
        <p:nvSpPr>
          <p:cNvPr id="45" name="Line 5"/>
          <p:cNvSpPr/>
          <p:nvPr/>
        </p:nvSpPr>
        <p:spPr>
          <a:xfrm>
            <a:off x="5082840" y="1828800"/>
            <a:ext cx="2194560" cy="2011680"/>
          </a:xfrm>
          <a:prstGeom prst="line">
            <a:avLst/>
          </a:prstGeom>
          <a:ln w="54720">
            <a:solidFill>
              <a:srgbClr val="000000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1939740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925</Words>
  <Application>Microsoft Macintosh PowerPoint</Application>
  <PresentationFormat>On-screen Show (4:3)</PresentationFormat>
  <Paragraphs>290</Paragraphs>
  <Slides>34</Slides>
  <Notes>0</Notes>
  <HiddenSlides>0</HiddenSlides>
  <MMClips>1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Office Theme</vt:lpstr>
      <vt:lpstr>Office Theme</vt:lpstr>
      <vt:lpstr>Microsoft Equation</vt:lpstr>
      <vt:lpstr>Travelling Salesman Problem:  Convergence Properties of Optimization Algorithms</vt:lpstr>
      <vt:lpstr>Introduction</vt:lpstr>
      <vt:lpstr>Hierarchy of Optimization Methods</vt:lpstr>
      <vt:lpstr>Hamiltonian Description</vt:lpstr>
      <vt:lpstr>Test Systems</vt:lpstr>
      <vt:lpstr>PowerPoint Presentation</vt:lpstr>
      <vt:lpstr>Simulated Annealing: Controlled Cooling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Genetic Algorithms: Survival of the Fittest</vt:lpstr>
      <vt:lpstr>Genetic Algorithm: Generation Rules</vt:lpstr>
      <vt:lpstr>Genetic Algorithm: Energy v/s Iterations</vt:lpstr>
      <vt:lpstr>Genetic Algorithm: Energy v/s Iterations</vt:lpstr>
      <vt:lpstr>Genetic Algorithm: Energy v/s Iterations</vt:lpstr>
      <vt:lpstr>Go With The Winners</vt:lpstr>
      <vt:lpstr>PowerPoint Presentation</vt:lpstr>
      <vt:lpstr>Honeycomb Lattice: Comparison</vt:lpstr>
      <vt:lpstr>Square Lattice: Comparison</vt:lpstr>
      <vt:lpstr>Sheared Hexagonal Lattice: Comparison</vt:lpstr>
      <vt:lpstr>Square Lattice-Random Positions: Comparison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Travelling Salesman Problem: Convergence Properties of Optimization Algorithms</dc:title>
  <cp:lastModifiedBy>Chandini Jain</cp:lastModifiedBy>
  <cp:revision>37</cp:revision>
  <dcterms:modified xsi:type="dcterms:W3CDTF">2012-05-11T17:19:34Z</dcterms:modified>
</cp:coreProperties>
</file>